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0" r:id="rId1"/>
  </p:sldMasterIdLst>
  <p:sldIdLst>
    <p:sldId id="264" r:id="rId2"/>
    <p:sldId id="265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5923F103-BC34-4FE4-A40E-EDDEECFDA5D0}" type="datetimeFigureOut">
              <a:rPr lang="en-US" smtClean="0"/>
              <a:pPr/>
              <a:t>9/1/2022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7830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18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187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9/1/2022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19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34E6425-0181-43F2-84FC-787E803FD2F8}" type="datetimeFigureOut">
              <a:rPr lang="en-US" smtClean="0"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7351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9/1/2022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19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9/1/2022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13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9/1/2022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807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9/1/2022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854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9/1/2022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10511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5E72C73-2D91-4E12-BA25-F0AA0C03599B}" type="datetimeFigureOut">
              <a:rPr lang="en-US" smtClean="0"/>
              <a:t>9/1/2022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70739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768" y="6309360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9/1/2022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9360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3382" y="6309360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933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98" y="0"/>
            <a:ext cx="7055380" cy="1400530"/>
          </a:xfrm>
        </p:spPr>
        <p:txBody>
          <a:bodyPr/>
          <a:lstStyle/>
          <a:p>
            <a:r>
              <a:rPr lang="en-US" altLang="zh-TW" b="1" dirty="0" smtClean="0"/>
              <a:t>【</a:t>
            </a:r>
            <a:r>
              <a:rPr lang="zh-TW" altLang="en-US" b="1" dirty="0" smtClean="0"/>
              <a:t>自主</a:t>
            </a:r>
            <a:r>
              <a:rPr lang="zh-TW" altLang="en-US" b="1" dirty="0"/>
              <a:t>學習</a:t>
            </a:r>
            <a:r>
              <a:rPr lang="en-US" altLang="zh-TW" b="1" dirty="0"/>
              <a:t>】</a:t>
            </a:r>
            <a:r>
              <a:rPr lang="zh-TW" altLang="en-US" b="1" dirty="0"/>
              <a:t>行事曆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3065299"/>
              </p:ext>
            </p:extLst>
          </p:nvPr>
        </p:nvGraphicFramePr>
        <p:xfrm>
          <a:off x="219633" y="1004198"/>
          <a:ext cx="8308904" cy="5414527"/>
        </p:xfrm>
        <a:graphic>
          <a:graphicData uri="http://schemas.openxmlformats.org/drawingml/2006/table">
            <a:tbl>
              <a:tblPr/>
              <a:tblGrid>
                <a:gridCol w="884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73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07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5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週次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星期</a:t>
                      </a:r>
                      <a:r>
                        <a:rPr lang="zh-TW" altLang="en-US" sz="20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備註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9/2(</a:t>
                      </a: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五</a:t>
                      </a: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(1)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4935" algn="l"/>
                          <a:tab pos="325120" algn="l"/>
                          <a:tab pos="342900" algn="l"/>
                          <a:tab pos="439420" algn="l"/>
                          <a:tab pos="457200" algn="l"/>
                        </a:tabLst>
                        <a:defRPr/>
                      </a:pPr>
                      <a:r>
                        <a:rPr lang="zh-TW" alt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9/1(</a:t>
                      </a:r>
                      <a:r>
                        <a:rPr lang="zh-TW" alt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四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第一次會議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r>
                        <a:rPr lang="zh-TW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(2)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14935" algn="l"/>
                          <a:tab pos="325120" algn="l"/>
                          <a:tab pos="342900" algn="l"/>
                          <a:tab pos="439420" algn="l"/>
                          <a:tab pos="457200" algn="l"/>
                        </a:tabLst>
                      </a:pP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</a:t>
                      </a:r>
                      <a:r>
                        <a:rPr lang="zh-TW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(3)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Segoe UI Symbol" panose="020B0502040204020203" pitchFamily="34" charset="0"/>
                        </a:rPr>
                        <a:t> 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14935" algn="l"/>
                          <a:tab pos="325120" algn="l"/>
                          <a:tab pos="342900" algn="l"/>
                          <a:tab pos="439420" algn="l"/>
                          <a:tab pos="457200" algn="l"/>
                        </a:tabLst>
                      </a:pP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19</a:t>
                      </a:r>
                      <a:r>
                        <a:rPr lang="zh-TW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(4)</a:t>
                      </a:r>
                      <a:endParaRPr lang="zh-TW" sz="2000" kern="100" dirty="0">
                        <a:solidFill>
                          <a:srgbClr val="FFFF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14935" algn="l"/>
                          <a:tab pos="325120" algn="l"/>
                          <a:tab pos="342900" algn="l"/>
                          <a:tab pos="439420" algn="l"/>
                          <a:tab pos="457200" algn="l"/>
                        </a:tabLst>
                      </a:pP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9/2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zh-TW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(5)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14935" algn="l"/>
                          <a:tab pos="325120" algn="l"/>
                          <a:tab pos="342900" algn="l"/>
                          <a:tab pos="439420" algn="l"/>
                          <a:tab pos="457200" algn="l"/>
                        </a:tabLst>
                      </a:pP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zh-TW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(6)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14935" algn="l"/>
                          <a:tab pos="325120" algn="l"/>
                          <a:tab pos="342900" algn="l"/>
                          <a:tab pos="439420" algn="l"/>
                          <a:tab pos="457200" algn="l"/>
                        </a:tabLst>
                      </a:pP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10/1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0★</a:t>
                      </a:r>
                      <a:r>
                        <a:rPr lang="zh-TW" alt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國慶日放假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14935" algn="l"/>
                          <a:tab pos="325120" algn="l"/>
                          <a:tab pos="342900" algn="l"/>
                          <a:tab pos="439420" algn="l"/>
                          <a:tab pos="457200" algn="l"/>
                        </a:tabLst>
                      </a:pP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10/12(</a:t>
                      </a: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三</a:t>
                      </a: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第一次段考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10/1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</a:t>
                      </a:r>
                      <a:r>
                        <a:rPr lang="zh-TW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(7)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4935" algn="l"/>
                          <a:tab pos="325120" algn="l"/>
                          <a:tab pos="342900" algn="l"/>
                          <a:tab pos="439420" algn="l"/>
                          <a:tab pos="457200" algn="l"/>
                        </a:tabLst>
                        <a:defRPr/>
                      </a:pPr>
                      <a:r>
                        <a:rPr lang="zh-TW" alt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10/17(</a:t>
                      </a:r>
                      <a:r>
                        <a:rPr lang="zh-TW" alt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第二次會議</a:t>
                      </a:r>
                      <a:endParaRPr lang="en-US" altLang="zh-TW" sz="2000" kern="100" dirty="0" smtClean="0">
                        <a:solidFill>
                          <a:schemeClr val="bg2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10/2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r>
                        <a:rPr lang="zh-TW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(8)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  <a:tabLst>
                          <a:tab pos="114935" algn="l"/>
                          <a:tab pos="325120" algn="l"/>
                          <a:tab pos="342900" algn="l"/>
                          <a:tab pos="439420" algn="l"/>
                          <a:tab pos="457200" algn="l"/>
                        </a:tabLst>
                      </a:pPr>
                      <a:r>
                        <a:rPr lang="zh-TW" alt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繳交申請表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zh-TW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(9)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Segoe UI Symbol" panose="020B0502040204020203" pitchFamily="34" charset="0"/>
                        </a:rPr>
                        <a:t> 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</a:t>
                      </a:r>
                      <a:r>
                        <a:rPr lang="zh-TW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(10)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輔導室複審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11/1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4★</a:t>
                      </a:r>
                      <a:r>
                        <a:rPr lang="zh-TW" alt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運動會補假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13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11/2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</a:t>
                      </a: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學習</a:t>
                      </a: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發還申請表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277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14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11/2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</a:t>
                      </a:r>
                      <a:r>
                        <a:rPr lang="zh-TW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(12)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Segoe UI Symbol" panose="020B0502040204020203" pitchFamily="34" charset="0"/>
                        </a:rPr>
                        <a:t> 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11/</a:t>
                      </a: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29</a:t>
                      </a:r>
                      <a:r>
                        <a:rPr lang="en-US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二</a:t>
                      </a:r>
                      <a:r>
                        <a:rPr lang="en-US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第二次段</a:t>
                      </a:r>
                      <a:r>
                        <a:rPr lang="zh-TW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考</a:t>
                      </a:r>
                      <a:endParaRPr lang="en-US" altLang="zh-TW" sz="2000" kern="1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851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98" y="0"/>
            <a:ext cx="7055380" cy="1400530"/>
          </a:xfrm>
        </p:spPr>
        <p:txBody>
          <a:bodyPr/>
          <a:lstStyle/>
          <a:p>
            <a:r>
              <a:rPr lang="en-US" altLang="zh-TW" b="1" dirty="0"/>
              <a:t>【</a:t>
            </a:r>
            <a:r>
              <a:rPr lang="zh-TW" altLang="en-US" b="1" dirty="0"/>
              <a:t>自主學習</a:t>
            </a:r>
            <a:r>
              <a:rPr lang="en-US" altLang="zh-TW" b="1" dirty="0"/>
              <a:t>】</a:t>
            </a:r>
            <a:r>
              <a:rPr lang="zh-TW" altLang="en-US" b="1" dirty="0"/>
              <a:t>行事曆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2908548"/>
              </p:ext>
            </p:extLst>
          </p:nvPr>
        </p:nvGraphicFramePr>
        <p:xfrm>
          <a:off x="183776" y="1084878"/>
          <a:ext cx="8626115" cy="3238632"/>
        </p:xfrm>
        <a:graphic>
          <a:graphicData uri="http://schemas.openxmlformats.org/drawingml/2006/table">
            <a:tbl>
              <a:tblPr/>
              <a:tblGrid>
                <a:gridCol w="916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05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8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98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週次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星期五</a:t>
                      </a:r>
                      <a:endParaRPr lang="zh-TW" sz="20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備註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84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15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r>
                        <a:rPr 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</a:t>
                      </a: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學習</a:t>
                      </a: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12/5(</a:t>
                      </a:r>
                      <a:r>
                        <a:rPr lang="zh-TW" alt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r>
                        <a:rPr lang="zh-TW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第三次會議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84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alt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16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12/12★</a:t>
                      </a:r>
                      <a:r>
                        <a:rPr lang="zh-TW" alt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地方特考放假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7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1771699"/>
                  </a:ext>
                </a:extLst>
              </a:tr>
              <a:tr h="35984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17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12/1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</a:t>
                      </a:r>
                      <a:r>
                        <a:rPr 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</a:t>
                      </a: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學習</a:t>
                      </a: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84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18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12/2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</a:t>
                      </a: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學習</a:t>
                      </a: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84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19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1/2★</a:t>
                      </a:r>
                      <a:r>
                        <a:rPr lang="zh-TW" alt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元旦補假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37609397"/>
                  </a:ext>
                </a:extLst>
              </a:tr>
              <a:tr h="359848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altLang="zh-TW" sz="2000" b="1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</a:t>
                      </a:r>
                      <a:r>
                        <a:rPr lang="en-US" sz="2000" b="1" kern="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20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1/9</a:t>
                      </a:r>
                      <a:r>
                        <a:rPr 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</a:t>
                      </a: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學習</a:t>
                      </a: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84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下</a:t>
                      </a:r>
                      <a:r>
                        <a:rPr lang="en-US" altLang="zh-TW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848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下</a:t>
                      </a:r>
                      <a:r>
                        <a:rPr lang="en-US" altLang="zh-TW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en-US" altLang="zh-TW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en-US" sz="20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</a:t>
                      </a:r>
                      <a:r>
                        <a:rPr lang="zh-TW" sz="20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自主學習</a:t>
                      </a:r>
                      <a:r>
                        <a:rPr lang="en-US" sz="20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en-US" altLang="zh-TW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</a:t>
                      </a:r>
                      <a:r>
                        <a:rPr lang="en-US" sz="2000" kern="10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000" kern="100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8052" marR="805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573741" y="4406843"/>
            <a:ext cx="744947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成果發表：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下學期開學後徵件：分動態組、靜態組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預計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五月辦理頒獎典禮</a:t>
            </a:r>
            <a:endParaRPr lang="zh-TW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1957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肥皂">
  <a:themeElements>
    <a:clrScheme name="肥皂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肥皂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肥皂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肥皂</Template>
  <TotalTime>747</TotalTime>
  <Words>263</Words>
  <Application>Microsoft Office PowerPoint</Application>
  <PresentationFormat>如螢幕大小 (4:3)</PresentationFormat>
  <Paragraphs>91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新細明體</vt:lpstr>
      <vt:lpstr>標楷體</vt:lpstr>
      <vt:lpstr>Arial</vt:lpstr>
      <vt:lpstr>Century Gothic</vt:lpstr>
      <vt:lpstr>Garamond</vt:lpstr>
      <vt:lpstr>Segoe UI Symbol</vt:lpstr>
      <vt:lpstr>肥皂</vt:lpstr>
      <vt:lpstr>【自主學習】行事曆</vt:lpstr>
      <vt:lpstr>【自主學習】行事曆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108自主學習社群</dc:title>
  <dc:creator>Admin</dc:creator>
  <cp:lastModifiedBy>user</cp:lastModifiedBy>
  <cp:revision>37</cp:revision>
  <dcterms:created xsi:type="dcterms:W3CDTF">2019-09-03T13:20:32Z</dcterms:created>
  <dcterms:modified xsi:type="dcterms:W3CDTF">2022-09-01T08:22:40Z</dcterms:modified>
</cp:coreProperties>
</file>