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9926638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33CCCC"/>
    <a:srgbClr val="009999"/>
    <a:srgbClr val="339933"/>
    <a:srgbClr val="00CC66"/>
    <a:srgbClr val="00CC99"/>
    <a:srgbClr val="CCFF99"/>
    <a:srgbClr val="FF3300"/>
    <a:srgbClr val="FFCC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2866" autoAdjust="0"/>
  </p:normalViewPr>
  <p:slideViewPr>
    <p:cSldViewPr snapToGrid="0">
      <p:cViewPr varScale="1">
        <p:scale>
          <a:sx n="84" d="100"/>
          <a:sy n="84" d="100"/>
        </p:scale>
        <p:origin x="3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ED4CC-1886-42B3-8190-8B4C61377308}" type="datetimeFigureOut">
              <a:rPr lang="zh-TW" altLang="en-US" smtClean="0"/>
              <a:t>2022/6/16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2284D-8845-4CDF-BA04-06CE6435F7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028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F"/>
              </a:rPr>
              <a:t>一</a:t>
            </a:r>
            <a:r>
              <a:rPr lang="en-US" altLang="zh-TW" sz="1200" kern="15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F"/>
              </a:rPr>
              <a:t>獨力負擔家計者。</a:t>
            </a: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二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中高齡者。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三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高齡者。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四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身心障礙者。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五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原住民。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六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低收入戶或中低收入戶中有工作能力者。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七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長期失業者。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八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二度就業婦女。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九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家庭暴力及性侵害被害人。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更生受保護人。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十一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十五歲以上未滿十八歲之未就學未就業少年。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十二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新住民。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十三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犯罪被害人。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十四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人口販運被害人。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十五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施用毒品者。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304800" algn="just">
              <a:lnSpc>
                <a:spcPts val="2200"/>
              </a:lnSpc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十六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其他經公立就業服務機構評估認定需要協助者。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2284D-8845-4CDF-BA04-06CE6435F70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3387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9EDBCA-2C96-4C43-BB0B-245FFB9723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BE09382-8CDA-4C1D-B131-1CB8B31AF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7CB0157-B027-48FB-B735-899AE6008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0A7C-02BE-4D65-82A0-C265AF77AD74}" type="datetimeFigureOut">
              <a:rPr lang="zh-TW" altLang="en-US" smtClean="0"/>
              <a:t>2022/6/16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27E7E68-8857-4AA7-9D08-4F534C77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EBAC45B-9645-430F-A7C4-73B40104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AEF-41B1-4CCC-9AC4-5C84B6A2634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2E77260-268B-4F8A-AF7B-EA46A174F8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3"/>
            <a:ext cx="12192000" cy="685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810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76CB08-E990-408A-A860-44B4C8EB8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3B8A950-C42D-4663-A7EB-21D621E02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A3CC6CA-C45E-4242-B3B8-0F0164B4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0A7C-02BE-4D65-82A0-C265AF77AD74}" type="datetimeFigureOut">
              <a:rPr lang="zh-TW" altLang="en-US" smtClean="0"/>
              <a:t>2022/6/16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2B04CB-73B5-4DFD-A1BA-4AA2FB348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3D7F6A3-8D21-4D8E-BE5C-610EC6D7E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AEF-41B1-4CCC-9AC4-5C84B6A263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1798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53A88AD-4FE6-4449-9581-9D71A5D3DC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D6BA12D-EBA6-4A4C-82D1-22E1C3435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398C68A-8C53-4BC8-91E2-6690DB406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0A7C-02BE-4D65-82A0-C265AF77AD74}" type="datetimeFigureOut">
              <a:rPr lang="zh-TW" altLang="en-US" smtClean="0"/>
              <a:t>2022/6/16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4CF8B93-0378-4F63-BF04-4B655EEC3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FC6BCD1-3E80-4B90-A74B-4D3FD850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AEF-41B1-4CCC-9AC4-5C84B6A263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342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9124AA-BC52-49BA-A36F-8891A8F74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A8CB5C1-1B41-440A-8757-D8B07AF64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491979-D1F7-480B-832F-FBD09FE4B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0A7C-02BE-4D65-82A0-C265AF77AD74}" type="datetimeFigureOut">
              <a:rPr lang="zh-TW" altLang="en-US" smtClean="0"/>
              <a:t>2022/6/16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9DA7A1-5721-40EE-B1D8-9FDBBB73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65F6A60-219E-4757-9FBA-A5D4AA6E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AEF-41B1-4CCC-9AC4-5C84B6A263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262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3330BE-08C6-41AD-B9E7-CFB45D7AB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764FC82-3DB7-4FA3-8DBF-DFECAF9BF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50C0C55-44F2-4CBD-AFEC-626967126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0A7C-02BE-4D65-82A0-C265AF77AD74}" type="datetimeFigureOut">
              <a:rPr lang="zh-TW" altLang="en-US" smtClean="0"/>
              <a:t>2022/6/16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8BB8F6E-B5EB-4215-8A5A-7937F7AC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6A5647-0C89-4CA9-BFDC-AA5063754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AEF-41B1-4CCC-9AC4-5C84B6A263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846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62DB54-CB45-423A-A24A-1FBD603D2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CBD084D-69BC-4079-9E07-05D98325CF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F8805E3-E06C-487E-920E-15D5420CC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35E632F-5BE1-4561-857B-60D71739B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0A7C-02BE-4D65-82A0-C265AF77AD74}" type="datetimeFigureOut">
              <a:rPr lang="zh-TW" altLang="en-US" smtClean="0"/>
              <a:t>2022/6/16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D36EEF1-CEB2-416A-A10A-253F5CEA7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BE19B1F-09AA-4837-990D-A61346BD1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AEF-41B1-4CCC-9AC4-5C84B6A263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802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F44AA7-4D96-4C11-959B-198A52BCA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6867BFF-72B5-4751-B3F1-5A265C414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588E548-22E5-435E-B95B-B4865EEC6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CA301E7-F1FC-4CFE-B452-E437AA23EF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C25D02D-0752-484F-9C99-02246071C8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08FB0E8-B9E9-4E44-A597-E1901164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0A7C-02BE-4D65-82A0-C265AF77AD74}" type="datetimeFigureOut">
              <a:rPr lang="zh-TW" altLang="en-US" smtClean="0"/>
              <a:t>2022/6/16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9135B10-12D5-4B72-873D-C37AFD7FC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C7DD552-3410-4D71-9D6A-8F55CF81C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AEF-41B1-4CCC-9AC4-5C84B6A263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158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5DE976-99DE-4254-B9FF-1EBE9D118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4232964-599E-4B9F-8AD7-FB1BBF426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0A7C-02BE-4D65-82A0-C265AF77AD74}" type="datetimeFigureOut">
              <a:rPr lang="zh-TW" altLang="en-US" smtClean="0"/>
              <a:t>2022/6/16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A821011-541A-41A7-BCD2-B252D6C6C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92A594A-6721-4C0E-A9DB-66F6CB560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AEF-41B1-4CCC-9AC4-5C84B6A263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659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6D9E0FA-B9A2-4C37-A4AF-BEB8D48DD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0A7C-02BE-4D65-82A0-C265AF77AD74}" type="datetimeFigureOut">
              <a:rPr lang="zh-TW" altLang="en-US" smtClean="0"/>
              <a:t>2022/6/16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4DA2CE9-F45D-48F6-A8B1-32A98429A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133A6B4-BA87-4D24-A49D-68703B076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AEF-41B1-4CCC-9AC4-5C84B6A263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604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98B361-3F84-4A8A-AC04-98B5F186C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E8E599-F3BE-4B52-A387-6EA8D76AD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54B5880-8C10-43EF-8B20-20B8881F7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B20268E-163C-4D0D-8C51-314653EF4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0A7C-02BE-4D65-82A0-C265AF77AD74}" type="datetimeFigureOut">
              <a:rPr lang="zh-TW" altLang="en-US" smtClean="0"/>
              <a:t>2022/6/16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2B29DA6-23A3-4F36-B353-900B26DA0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21D2C8A-4A5F-4B94-A265-2039624F5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AEF-41B1-4CCC-9AC4-5C84B6A263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8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7E0A4F-41F1-4D68-BD2B-D62E6D493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2991203-D56F-4BBC-B988-BF8D5F589D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88B6850-FDC8-46DA-9091-9B0C1AE81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C0019FA-C581-460D-8AF0-AFD6FD87B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0A7C-02BE-4D65-82A0-C265AF77AD74}" type="datetimeFigureOut">
              <a:rPr lang="zh-TW" altLang="en-US" smtClean="0"/>
              <a:t>2022/6/16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018972B-F79B-43AF-BB50-9AB2519AB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6C446FF-2F67-44FE-9D0D-BF4AC050C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C8AEF-41B1-4CCC-9AC4-5C84B6A263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210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5054878-DD2C-42DA-A470-3D7B7EB1F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C9381BD-03AB-46A2-88CF-6BAFFCEF6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6764D2-4865-40DE-9BC3-B2BC7FE94C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B0A7C-02BE-4D65-82A0-C265AF77AD74}" type="datetimeFigureOut">
              <a:rPr lang="zh-TW" altLang="en-US" smtClean="0"/>
              <a:t>2022/6/16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A26B41E-557C-429C-9AD2-A08B26EF56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16E989D-DE84-4007-B96D-48C13EE3B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C8AEF-41B1-4CCC-9AC4-5C84B6A2634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071B5A8D-EEF4-4591-8D15-AFE251F45FB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3"/>
            <a:ext cx="12192000" cy="685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8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0C6A7F79-146F-42C4-BC65-B62069F67D88}"/>
              </a:ext>
            </a:extLst>
          </p:cNvPr>
          <p:cNvGrpSpPr/>
          <p:nvPr/>
        </p:nvGrpSpPr>
        <p:grpSpPr>
          <a:xfrm>
            <a:off x="258286" y="231825"/>
            <a:ext cx="6514147" cy="1046252"/>
            <a:chOff x="258286" y="291459"/>
            <a:chExt cx="6514147" cy="1046252"/>
          </a:xfrm>
        </p:grpSpPr>
        <p:grpSp>
          <p:nvGrpSpPr>
            <p:cNvPr id="5" name="组合 36">
              <a:extLst>
                <a:ext uri="{FF2B5EF4-FFF2-40B4-BE49-F238E27FC236}">
                  <a16:creationId xmlns:a16="http://schemas.microsoft.com/office/drawing/2014/main" id="{3E45CF95-4C68-4080-B288-205F29C12E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8286" y="291460"/>
              <a:ext cx="6514147" cy="1046251"/>
              <a:chOff x="0" y="0"/>
              <a:chExt cx="6508750" cy="1311275"/>
            </a:xfrm>
            <a:solidFill>
              <a:schemeClr val="bg1">
                <a:alpha val="80000"/>
              </a:schemeClr>
            </a:solidFill>
          </p:grpSpPr>
          <p:sp>
            <p:nvSpPr>
              <p:cNvPr id="7" name="Freeform 150">
                <a:extLst>
                  <a:ext uri="{FF2B5EF4-FFF2-40B4-BE49-F238E27FC236}">
                    <a16:creationId xmlns:a16="http://schemas.microsoft.com/office/drawing/2014/main" id="{73668669-967A-427F-B813-6ECF6F116B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6508750" cy="1311275"/>
              </a:xfrm>
              <a:custGeom>
                <a:avLst/>
                <a:gdLst>
                  <a:gd name="T0" fmla="*/ 6508750 w 4100"/>
                  <a:gd name="T1" fmla="*/ 1311275 h 826"/>
                  <a:gd name="T2" fmla="*/ 6151563 w 4100"/>
                  <a:gd name="T3" fmla="*/ 655638 h 826"/>
                  <a:gd name="T4" fmla="*/ 6508750 w 4100"/>
                  <a:gd name="T5" fmla="*/ 0 h 826"/>
                  <a:gd name="T6" fmla="*/ 0 w 4100"/>
                  <a:gd name="T7" fmla="*/ 0 h 826"/>
                  <a:gd name="T8" fmla="*/ 0 w 4100"/>
                  <a:gd name="T9" fmla="*/ 1311275 h 826"/>
                  <a:gd name="T10" fmla="*/ 6508750 w 4100"/>
                  <a:gd name="T11" fmla="*/ 1311275 h 8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100"/>
                  <a:gd name="T19" fmla="*/ 0 h 826"/>
                  <a:gd name="T20" fmla="*/ 4100 w 4100"/>
                  <a:gd name="T21" fmla="*/ 826 h 82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100" h="826">
                    <a:moveTo>
                      <a:pt x="4100" y="826"/>
                    </a:moveTo>
                    <a:lnTo>
                      <a:pt x="3875" y="413"/>
                    </a:lnTo>
                    <a:lnTo>
                      <a:pt x="4100" y="0"/>
                    </a:lnTo>
                    <a:lnTo>
                      <a:pt x="0" y="0"/>
                    </a:lnTo>
                    <a:lnTo>
                      <a:pt x="0" y="826"/>
                    </a:lnTo>
                    <a:lnTo>
                      <a:pt x="4100" y="826"/>
                    </a:lnTo>
                    <a:close/>
                  </a:path>
                </a:pathLst>
              </a:custGeom>
              <a:grpFill/>
              <a:ln w="9525" cmpd="sng">
                <a:solidFill>
                  <a:schemeClr val="accent2">
                    <a:lumMod val="75000"/>
                  </a:schemeClr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8" name="Freeform 151">
                <a:extLst>
                  <a:ext uri="{FF2B5EF4-FFF2-40B4-BE49-F238E27FC236}">
                    <a16:creationId xmlns:a16="http://schemas.microsoft.com/office/drawing/2014/main" id="{ADF2D27C-5802-4C1D-B8BD-D50DB4EF6C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87" y="15875"/>
                <a:ext cx="6469063" cy="1279525"/>
              </a:xfrm>
              <a:custGeom>
                <a:avLst/>
                <a:gdLst>
                  <a:gd name="T0" fmla="*/ 6469063 w 4075"/>
                  <a:gd name="T1" fmla="*/ 1279525 h 806"/>
                  <a:gd name="T2" fmla="*/ 6119813 w 4075"/>
                  <a:gd name="T3" fmla="*/ 639763 h 806"/>
                  <a:gd name="T4" fmla="*/ 6469063 w 4075"/>
                  <a:gd name="T5" fmla="*/ 0 h 806"/>
                  <a:gd name="T6" fmla="*/ 0 w 4075"/>
                  <a:gd name="T7" fmla="*/ 0 h 806"/>
                  <a:gd name="T8" fmla="*/ 0 w 4075"/>
                  <a:gd name="T9" fmla="*/ 1279525 h 806"/>
                  <a:gd name="T10" fmla="*/ 6469063 w 4075"/>
                  <a:gd name="T11" fmla="*/ 1279525 h 80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75"/>
                  <a:gd name="T19" fmla="*/ 0 h 806"/>
                  <a:gd name="T20" fmla="*/ 4075 w 4075"/>
                  <a:gd name="T21" fmla="*/ 806 h 80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75" h="806">
                    <a:moveTo>
                      <a:pt x="4075" y="806"/>
                    </a:moveTo>
                    <a:lnTo>
                      <a:pt x="3855" y="403"/>
                    </a:lnTo>
                    <a:lnTo>
                      <a:pt x="4075" y="0"/>
                    </a:lnTo>
                    <a:lnTo>
                      <a:pt x="0" y="0"/>
                    </a:lnTo>
                    <a:lnTo>
                      <a:pt x="0" y="806"/>
                    </a:lnTo>
                    <a:lnTo>
                      <a:pt x="4075" y="806"/>
                    </a:lnTo>
                    <a:close/>
                  </a:path>
                </a:pathLst>
              </a:custGeom>
              <a:grpFill/>
              <a:ln w="9525" cmpd="sng">
                <a:solidFill>
                  <a:schemeClr val="accent2">
                    <a:lumMod val="75000"/>
                  </a:schemeClr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" name="Freeform 152">
                <a:extLst>
                  <a:ext uri="{FF2B5EF4-FFF2-40B4-BE49-F238E27FC236}">
                    <a16:creationId xmlns:a16="http://schemas.microsoft.com/office/drawing/2014/main" id="{E56F094A-E21E-4A60-8860-4CFADA13CE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62" y="30163"/>
                <a:ext cx="6426200" cy="1249363"/>
              </a:xfrm>
              <a:custGeom>
                <a:avLst/>
                <a:gdLst>
                  <a:gd name="T0" fmla="*/ 6426200 w 4048"/>
                  <a:gd name="T1" fmla="*/ 1249363 h 787"/>
                  <a:gd name="T2" fmla="*/ 6088063 w 4048"/>
                  <a:gd name="T3" fmla="*/ 625475 h 787"/>
                  <a:gd name="T4" fmla="*/ 6426200 w 4048"/>
                  <a:gd name="T5" fmla="*/ 0 h 787"/>
                  <a:gd name="T6" fmla="*/ 0 w 4048"/>
                  <a:gd name="T7" fmla="*/ 0 h 787"/>
                  <a:gd name="T8" fmla="*/ 0 w 4048"/>
                  <a:gd name="T9" fmla="*/ 1249363 h 787"/>
                  <a:gd name="T10" fmla="*/ 6426200 w 4048"/>
                  <a:gd name="T11" fmla="*/ 1249363 h 7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48"/>
                  <a:gd name="T19" fmla="*/ 0 h 787"/>
                  <a:gd name="T20" fmla="*/ 4048 w 4048"/>
                  <a:gd name="T21" fmla="*/ 787 h 7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48" h="787">
                    <a:moveTo>
                      <a:pt x="4048" y="787"/>
                    </a:moveTo>
                    <a:lnTo>
                      <a:pt x="3835" y="394"/>
                    </a:lnTo>
                    <a:lnTo>
                      <a:pt x="4048" y="0"/>
                    </a:lnTo>
                    <a:lnTo>
                      <a:pt x="0" y="0"/>
                    </a:lnTo>
                    <a:lnTo>
                      <a:pt x="0" y="787"/>
                    </a:lnTo>
                    <a:lnTo>
                      <a:pt x="4048" y="787"/>
                    </a:lnTo>
                    <a:close/>
                  </a:path>
                </a:pathLst>
              </a:custGeom>
              <a:grpFill/>
              <a:ln w="9525" cmpd="sng">
                <a:solidFill>
                  <a:schemeClr val="accent2">
                    <a:lumMod val="75000"/>
                  </a:schemeClr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zh-CN" altLang="en-US" dirty="0"/>
              </a:p>
            </p:txBody>
          </p:sp>
        </p:grpSp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899DF08F-4082-43B6-90E5-7B8BDAB6A9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573" y="291459"/>
              <a:ext cx="1099887" cy="996542"/>
            </a:xfrm>
            <a:prstGeom prst="rect">
              <a:avLst/>
            </a:prstGeom>
          </p:spPr>
        </p:pic>
      </p:grp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80D9E23-7395-4B25-8589-55EA79E372F1}"/>
              </a:ext>
            </a:extLst>
          </p:cNvPr>
          <p:cNvSpPr txBox="1"/>
          <p:nvPr/>
        </p:nvSpPr>
        <p:spPr>
          <a:xfrm>
            <a:off x="1521460" y="497733"/>
            <a:ext cx="4807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職場學習及再適應計畫</a:t>
            </a:r>
          </a:p>
        </p:txBody>
      </p:sp>
      <p:sp>
        <p:nvSpPr>
          <p:cNvPr id="17" name="任意多边形 2">
            <a:extLst>
              <a:ext uri="{FF2B5EF4-FFF2-40B4-BE49-F238E27FC236}">
                <a16:creationId xmlns:a16="http://schemas.microsoft.com/office/drawing/2014/main" id="{63A45B00-4C32-4074-8347-7B47B3F4BCF3}"/>
              </a:ext>
            </a:extLst>
          </p:cNvPr>
          <p:cNvSpPr/>
          <p:nvPr/>
        </p:nvSpPr>
        <p:spPr>
          <a:xfrm rot="5400000" flipV="1">
            <a:off x="5774531" y="2189721"/>
            <a:ext cx="2286000" cy="2286000"/>
          </a:xfrm>
          <a:custGeom>
            <a:avLst/>
            <a:gdLst>
              <a:gd name="connsiteX0" fmla="*/ 0 w 2286000"/>
              <a:gd name="connsiteY0" fmla="*/ 0 h 2286000"/>
              <a:gd name="connsiteX1" fmla="*/ 2286000 w 2286000"/>
              <a:gd name="connsiteY1" fmla="*/ 2286000 h 2286000"/>
              <a:gd name="connsiteX2" fmla="*/ 1638300 w 2286000"/>
              <a:gd name="connsiteY2" fmla="*/ 2286000 h 2286000"/>
              <a:gd name="connsiteX3" fmla="*/ 0 w 2286000"/>
              <a:gd name="connsiteY3" fmla="*/ 6477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2286000">
                <a:moveTo>
                  <a:pt x="0" y="0"/>
                </a:moveTo>
                <a:cubicBezTo>
                  <a:pt x="1262523" y="0"/>
                  <a:pt x="2286000" y="1023477"/>
                  <a:pt x="2286000" y="2286000"/>
                </a:cubicBezTo>
                <a:lnTo>
                  <a:pt x="1638300" y="2286000"/>
                </a:lnTo>
                <a:cubicBezTo>
                  <a:pt x="1638300" y="1381192"/>
                  <a:pt x="904808" y="647700"/>
                  <a:pt x="0" y="647700"/>
                </a:cubicBezTo>
                <a:close/>
              </a:path>
            </a:pathLst>
          </a:custGeom>
          <a:solidFill>
            <a:srgbClr val="00999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23A2C"/>
              </a:solidFill>
            </a:endParaRPr>
          </a:p>
        </p:txBody>
      </p:sp>
      <p:sp>
        <p:nvSpPr>
          <p:cNvPr id="18" name="任意多边形 3">
            <a:extLst>
              <a:ext uri="{FF2B5EF4-FFF2-40B4-BE49-F238E27FC236}">
                <a16:creationId xmlns:a16="http://schemas.microsoft.com/office/drawing/2014/main" id="{C7A034D3-C972-4370-A018-5DAF70609D19}"/>
              </a:ext>
            </a:extLst>
          </p:cNvPr>
          <p:cNvSpPr/>
          <p:nvPr/>
        </p:nvSpPr>
        <p:spPr>
          <a:xfrm rot="16200000" flipH="1" flipV="1">
            <a:off x="4131468" y="2189721"/>
            <a:ext cx="2286000" cy="2286000"/>
          </a:xfrm>
          <a:custGeom>
            <a:avLst/>
            <a:gdLst>
              <a:gd name="connsiteX0" fmla="*/ 0 w 2286000"/>
              <a:gd name="connsiteY0" fmla="*/ 0 h 2286000"/>
              <a:gd name="connsiteX1" fmla="*/ 2286000 w 2286000"/>
              <a:gd name="connsiteY1" fmla="*/ 2286000 h 2286000"/>
              <a:gd name="connsiteX2" fmla="*/ 1638300 w 2286000"/>
              <a:gd name="connsiteY2" fmla="*/ 2286000 h 2286000"/>
              <a:gd name="connsiteX3" fmla="*/ 0 w 2286000"/>
              <a:gd name="connsiteY3" fmla="*/ 6477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2286000">
                <a:moveTo>
                  <a:pt x="0" y="0"/>
                </a:moveTo>
                <a:cubicBezTo>
                  <a:pt x="1262523" y="0"/>
                  <a:pt x="2286000" y="1023477"/>
                  <a:pt x="2286000" y="2286000"/>
                </a:cubicBezTo>
                <a:lnTo>
                  <a:pt x="1638300" y="2286000"/>
                </a:lnTo>
                <a:cubicBezTo>
                  <a:pt x="1638300" y="1381192"/>
                  <a:pt x="904808" y="647700"/>
                  <a:pt x="0" y="64770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523A2C"/>
              </a:solidFill>
            </a:endParaRPr>
          </a:p>
        </p:txBody>
      </p:sp>
      <p:sp>
        <p:nvSpPr>
          <p:cNvPr id="19" name="任意多边形 5">
            <a:extLst>
              <a:ext uri="{FF2B5EF4-FFF2-40B4-BE49-F238E27FC236}">
                <a16:creationId xmlns:a16="http://schemas.microsoft.com/office/drawing/2014/main" id="{296F66D3-FDA0-43C3-97FA-C8B80E3EFFA6}"/>
              </a:ext>
            </a:extLst>
          </p:cNvPr>
          <p:cNvSpPr/>
          <p:nvPr/>
        </p:nvSpPr>
        <p:spPr>
          <a:xfrm rot="5400000" flipH="1" flipV="1">
            <a:off x="5774531" y="3845166"/>
            <a:ext cx="2286000" cy="2286000"/>
          </a:xfrm>
          <a:custGeom>
            <a:avLst/>
            <a:gdLst>
              <a:gd name="connsiteX0" fmla="*/ 0 w 2286000"/>
              <a:gd name="connsiteY0" fmla="*/ 0 h 2286000"/>
              <a:gd name="connsiteX1" fmla="*/ 2286000 w 2286000"/>
              <a:gd name="connsiteY1" fmla="*/ 2286000 h 2286000"/>
              <a:gd name="connsiteX2" fmla="*/ 1638300 w 2286000"/>
              <a:gd name="connsiteY2" fmla="*/ 2286000 h 2286000"/>
              <a:gd name="connsiteX3" fmla="*/ 0 w 2286000"/>
              <a:gd name="connsiteY3" fmla="*/ 6477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2286000">
                <a:moveTo>
                  <a:pt x="0" y="0"/>
                </a:moveTo>
                <a:cubicBezTo>
                  <a:pt x="1262523" y="0"/>
                  <a:pt x="2286000" y="1023477"/>
                  <a:pt x="2286000" y="2286000"/>
                </a:cubicBezTo>
                <a:lnTo>
                  <a:pt x="1638300" y="2286000"/>
                </a:lnTo>
                <a:cubicBezTo>
                  <a:pt x="1638300" y="1381192"/>
                  <a:pt x="904808" y="647700"/>
                  <a:pt x="0" y="64770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23A2C"/>
              </a:solidFill>
            </a:endParaRPr>
          </a:p>
        </p:txBody>
      </p:sp>
      <p:sp>
        <p:nvSpPr>
          <p:cNvPr id="20" name="任意多边形 6">
            <a:extLst>
              <a:ext uri="{FF2B5EF4-FFF2-40B4-BE49-F238E27FC236}">
                <a16:creationId xmlns:a16="http://schemas.microsoft.com/office/drawing/2014/main" id="{CE52780E-D422-4B48-8E3E-CA22AE755864}"/>
              </a:ext>
            </a:extLst>
          </p:cNvPr>
          <p:cNvSpPr/>
          <p:nvPr/>
        </p:nvSpPr>
        <p:spPr>
          <a:xfrm rot="16200000" flipV="1">
            <a:off x="4131468" y="3845166"/>
            <a:ext cx="2286000" cy="2286000"/>
          </a:xfrm>
          <a:custGeom>
            <a:avLst/>
            <a:gdLst>
              <a:gd name="connsiteX0" fmla="*/ 0 w 2286000"/>
              <a:gd name="connsiteY0" fmla="*/ 0 h 2286000"/>
              <a:gd name="connsiteX1" fmla="*/ 2286000 w 2286000"/>
              <a:gd name="connsiteY1" fmla="*/ 2286000 h 2286000"/>
              <a:gd name="connsiteX2" fmla="*/ 1638300 w 2286000"/>
              <a:gd name="connsiteY2" fmla="*/ 2286000 h 2286000"/>
              <a:gd name="connsiteX3" fmla="*/ 0 w 2286000"/>
              <a:gd name="connsiteY3" fmla="*/ 6477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2286000">
                <a:moveTo>
                  <a:pt x="0" y="0"/>
                </a:moveTo>
                <a:cubicBezTo>
                  <a:pt x="1262523" y="0"/>
                  <a:pt x="2286000" y="1023477"/>
                  <a:pt x="2286000" y="2286000"/>
                </a:cubicBezTo>
                <a:lnTo>
                  <a:pt x="1638300" y="2286000"/>
                </a:lnTo>
                <a:cubicBezTo>
                  <a:pt x="1638300" y="1381192"/>
                  <a:pt x="904808" y="647700"/>
                  <a:pt x="0" y="647700"/>
                </a:cubicBezTo>
                <a:close/>
              </a:path>
            </a:pathLst>
          </a:custGeom>
          <a:solidFill>
            <a:srgbClr val="00999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23A2C"/>
              </a:solidFill>
            </a:endParaRPr>
          </a:p>
        </p:txBody>
      </p:sp>
      <p:grpSp>
        <p:nvGrpSpPr>
          <p:cNvPr id="21" name="组合 7">
            <a:extLst>
              <a:ext uri="{FF2B5EF4-FFF2-40B4-BE49-F238E27FC236}">
                <a16:creationId xmlns:a16="http://schemas.microsoft.com/office/drawing/2014/main" id="{E37867EB-E4B4-4FC9-A34D-C0207A121F40}"/>
              </a:ext>
            </a:extLst>
          </p:cNvPr>
          <p:cNvGrpSpPr/>
          <p:nvPr/>
        </p:nvGrpSpPr>
        <p:grpSpPr>
          <a:xfrm>
            <a:off x="5818568" y="2243358"/>
            <a:ext cx="498023" cy="508085"/>
            <a:chOff x="3194451" y="5048733"/>
            <a:chExt cx="484781" cy="516149"/>
          </a:xfrm>
          <a:solidFill>
            <a:schemeClr val="bg1"/>
          </a:solidFill>
        </p:grpSpPr>
        <p:sp>
          <p:nvSpPr>
            <p:cNvPr id="22" name="Freeform 603">
              <a:extLst>
                <a:ext uri="{FF2B5EF4-FFF2-40B4-BE49-F238E27FC236}">
                  <a16:creationId xmlns:a16="http://schemas.microsoft.com/office/drawing/2014/main" id="{8485F774-2B14-4030-9D20-D10B44CA2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8285" y="5048733"/>
              <a:ext cx="31369" cy="71292"/>
            </a:xfrm>
            <a:custGeom>
              <a:avLst/>
              <a:gdLst>
                <a:gd name="T0" fmla="*/ 7 w 13"/>
                <a:gd name="T1" fmla="*/ 32 h 32"/>
                <a:gd name="T2" fmla="*/ 0 w 13"/>
                <a:gd name="T3" fmla="*/ 25 h 32"/>
                <a:gd name="T4" fmla="*/ 0 w 13"/>
                <a:gd name="T5" fmla="*/ 6 h 32"/>
                <a:gd name="T6" fmla="*/ 7 w 13"/>
                <a:gd name="T7" fmla="*/ 0 h 32"/>
                <a:gd name="T8" fmla="*/ 13 w 13"/>
                <a:gd name="T9" fmla="*/ 6 h 32"/>
                <a:gd name="T10" fmla="*/ 13 w 13"/>
                <a:gd name="T11" fmla="*/ 25 h 32"/>
                <a:gd name="T12" fmla="*/ 7 w 13"/>
                <a:gd name="T1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32">
                  <a:moveTo>
                    <a:pt x="7" y="32"/>
                  </a:moveTo>
                  <a:cubicBezTo>
                    <a:pt x="3" y="32"/>
                    <a:pt x="0" y="29"/>
                    <a:pt x="0" y="2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3" y="3"/>
                    <a:pt x="13" y="6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13" y="29"/>
                    <a:pt x="10" y="32"/>
                    <a:pt x="7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523A2C"/>
                </a:solidFill>
              </a:endParaRPr>
            </a:p>
          </p:txBody>
        </p:sp>
        <p:sp>
          <p:nvSpPr>
            <p:cNvPr id="23" name="Freeform 604">
              <a:extLst>
                <a:ext uri="{FF2B5EF4-FFF2-40B4-BE49-F238E27FC236}">
                  <a16:creationId xmlns:a16="http://schemas.microsoft.com/office/drawing/2014/main" id="{29A98E72-095E-4834-8E60-74A315EC03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1367" y="5074399"/>
              <a:ext cx="57033" cy="68439"/>
            </a:xfrm>
            <a:custGeom>
              <a:avLst/>
              <a:gdLst>
                <a:gd name="T0" fmla="*/ 17 w 24"/>
                <a:gd name="T1" fmla="*/ 30 h 30"/>
                <a:gd name="T2" fmla="*/ 12 w 24"/>
                <a:gd name="T3" fmla="*/ 27 h 30"/>
                <a:gd name="T4" fmla="*/ 2 w 24"/>
                <a:gd name="T5" fmla="*/ 10 h 30"/>
                <a:gd name="T6" fmla="*/ 4 w 24"/>
                <a:gd name="T7" fmla="*/ 1 h 30"/>
                <a:gd name="T8" fmla="*/ 12 w 24"/>
                <a:gd name="T9" fmla="*/ 4 h 30"/>
                <a:gd name="T10" fmla="*/ 22 w 24"/>
                <a:gd name="T11" fmla="*/ 21 h 30"/>
                <a:gd name="T12" fmla="*/ 20 w 24"/>
                <a:gd name="T13" fmla="*/ 29 h 30"/>
                <a:gd name="T14" fmla="*/ 17 w 24"/>
                <a:gd name="T1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30">
                  <a:moveTo>
                    <a:pt x="17" y="30"/>
                  </a:moveTo>
                  <a:cubicBezTo>
                    <a:pt x="15" y="30"/>
                    <a:pt x="13" y="29"/>
                    <a:pt x="12" y="27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7"/>
                    <a:pt x="1" y="3"/>
                    <a:pt x="4" y="1"/>
                  </a:cubicBezTo>
                  <a:cubicBezTo>
                    <a:pt x="7" y="0"/>
                    <a:pt x="11" y="1"/>
                    <a:pt x="12" y="4"/>
                  </a:cubicBezTo>
                  <a:cubicBezTo>
                    <a:pt x="22" y="21"/>
                    <a:pt x="22" y="21"/>
                    <a:pt x="22" y="21"/>
                  </a:cubicBezTo>
                  <a:cubicBezTo>
                    <a:pt x="24" y="24"/>
                    <a:pt x="23" y="27"/>
                    <a:pt x="20" y="29"/>
                  </a:cubicBezTo>
                  <a:cubicBezTo>
                    <a:pt x="19" y="29"/>
                    <a:pt x="18" y="30"/>
                    <a:pt x="17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523A2C"/>
                </a:solidFill>
              </a:endParaRPr>
            </a:p>
          </p:txBody>
        </p:sp>
        <p:sp>
          <p:nvSpPr>
            <p:cNvPr id="24" name="Freeform 605">
              <a:extLst>
                <a:ext uri="{FF2B5EF4-FFF2-40B4-BE49-F238E27FC236}">
                  <a16:creationId xmlns:a16="http://schemas.microsoft.com/office/drawing/2014/main" id="{72679077-1264-4554-BE23-8C19B5C1B7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8670" y="5154245"/>
              <a:ext cx="68439" cy="51330"/>
            </a:xfrm>
            <a:custGeom>
              <a:avLst/>
              <a:gdLst>
                <a:gd name="T0" fmla="*/ 23 w 30"/>
                <a:gd name="T1" fmla="*/ 23 h 23"/>
                <a:gd name="T2" fmla="*/ 20 w 30"/>
                <a:gd name="T3" fmla="*/ 22 h 23"/>
                <a:gd name="T4" fmla="*/ 4 w 30"/>
                <a:gd name="T5" fmla="*/ 12 h 23"/>
                <a:gd name="T6" fmla="*/ 1 w 30"/>
                <a:gd name="T7" fmla="*/ 4 h 23"/>
                <a:gd name="T8" fmla="*/ 10 w 30"/>
                <a:gd name="T9" fmla="*/ 2 h 23"/>
                <a:gd name="T10" fmla="*/ 27 w 30"/>
                <a:gd name="T11" fmla="*/ 12 h 23"/>
                <a:gd name="T12" fmla="*/ 29 w 30"/>
                <a:gd name="T13" fmla="*/ 20 h 23"/>
                <a:gd name="T14" fmla="*/ 23 w 30"/>
                <a:gd name="T1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23">
                  <a:moveTo>
                    <a:pt x="23" y="23"/>
                  </a:moveTo>
                  <a:cubicBezTo>
                    <a:pt x="22" y="23"/>
                    <a:pt x="21" y="23"/>
                    <a:pt x="20" y="2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1" y="11"/>
                    <a:pt x="0" y="7"/>
                    <a:pt x="1" y="4"/>
                  </a:cubicBezTo>
                  <a:cubicBezTo>
                    <a:pt x="3" y="1"/>
                    <a:pt x="7" y="0"/>
                    <a:pt x="10" y="2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29" y="13"/>
                    <a:pt x="30" y="17"/>
                    <a:pt x="29" y="20"/>
                  </a:cubicBezTo>
                  <a:cubicBezTo>
                    <a:pt x="28" y="22"/>
                    <a:pt x="26" y="23"/>
                    <a:pt x="23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523A2C"/>
                </a:solidFill>
              </a:endParaRPr>
            </a:p>
          </p:txBody>
        </p:sp>
        <p:sp>
          <p:nvSpPr>
            <p:cNvPr id="25" name="Freeform 606">
              <a:extLst>
                <a:ext uri="{FF2B5EF4-FFF2-40B4-BE49-F238E27FC236}">
                  <a16:creationId xmlns:a16="http://schemas.microsoft.com/office/drawing/2014/main" id="{238E37C2-1C34-4BDD-8271-2884D92F2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4451" y="5271161"/>
              <a:ext cx="71292" cy="28516"/>
            </a:xfrm>
            <a:custGeom>
              <a:avLst/>
              <a:gdLst>
                <a:gd name="T0" fmla="*/ 25 w 31"/>
                <a:gd name="T1" fmla="*/ 12 h 12"/>
                <a:gd name="T2" fmla="*/ 6 w 31"/>
                <a:gd name="T3" fmla="*/ 12 h 12"/>
                <a:gd name="T4" fmla="*/ 0 w 31"/>
                <a:gd name="T5" fmla="*/ 6 h 12"/>
                <a:gd name="T6" fmla="*/ 6 w 31"/>
                <a:gd name="T7" fmla="*/ 0 h 12"/>
                <a:gd name="T8" fmla="*/ 25 w 31"/>
                <a:gd name="T9" fmla="*/ 0 h 12"/>
                <a:gd name="T10" fmla="*/ 31 w 31"/>
                <a:gd name="T11" fmla="*/ 6 h 12"/>
                <a:gd name="T12" fmla="*/ 25 w 31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12">
                  <a:moveTo>
                    <a:pt x="25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9" y="0"/>
                    <a:pt x="31" y="2"/>
                    <a:pt x="31" y="6"/>
                  </a:cubicBezTo>
                  <a:cubicBezTo>
                    <a:pt x="31" y="9"/>
                    <a:pt x="29" y="12"/>
                    <a:pt x="25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523A2C"/>
                </a:solidFill>
              </a:endParaRPr>
            </a:p>
          </p:txBody>
        </p:sp>
        <p:sp>
          <p:nvSpPr>
            <p:cNvPr id="26" name="Freeform 608">
              <a:extLst>
                <a:ext uri="{FF2B5EF4-FFF2-40B4-BE49-F238E27FC236}">
                  <a16:creationId xmlns:a16="http://schemas.microsoft.com/office/drawing/2014/main" id="{B9121912-A92E-4AD0-AF95-384459780C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0116" y="5359563"/>
              <a:ext cx="68439" cy="54182"/>
            </a:xfrm>
            <a:custGeom>
              <a:avLst/>
              <a:gdLst>
                <a:gd name="T0" fmla="*/ 6 w 30"/>
                <a:gd name="T1" fmla="*/ 23 h 23"/>
                <a:gd name="T2" fmla="*/ 1 w 30"/>
                <a:gd name="T3" fmla="*/ 20 h 23"/>
                <a:gd name="T4" fmla="*/ 3 w 30"/>
                <a:gd name="T5" fmla="*/ 12 h 23"/>
                <a:gd name="T6" fmla="*/ 20 w 30"/>
                <a:gd name="T7" fmla="*/ 2 h 23"/>
                <a:gd name="T8" fmla="*/ 29 w 30"/>
                <a:gd name="T9" fmla="*/ 4 h 23"/>
                <a:gd name="T10" fmla="*/ 26 w 30"/>
                <a:gd name="T11" fmla="*/ 12 h 23"/>
                <a:gd name="T12" fmla="*/ 9 w 30"/>
                <a:gd name="T13" fmla="*/ 22 h 23"/>
                <a:gd name="T14" fmla="*/ 6 w 30"/>
                <a:gd name="T1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23">
                  <a:moveTo>
                    <a:pt x="6" y="23"/>
                  </a:moveTo>
                  <a:cubicBezTo>
                    <a:pt x="4" y="23"/>
                    <a:pt x="2" y="22"/>
                    <a:pt x="1" y="20"/>
                  </a:cubicBezTo>
                  <a:cubicBezTo>
                    <a:pt x="0" y="17"/>
                    <a:pt x="1" y="13"/>
                    <a:pt x="3" y="1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3" y="0"/>
                    <a:pt x="27" y="1"/>
                    <a:pt x="29" y="4"/>
                  </a:cubicBezTo>
                  <a:cubicBezTo>
                    <a:pt x="30" y="7"/>
                    <a:pt x="29" y="11"/>
                    <a:pt x="26" y="1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3"/>
                    <a:pt x="7" y="23"/>
                    <a:pt x="6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523A2C"/>
                </a:solidFill>
              </a:endParaRPr>
            </a:p>
          </p:txBody>
        </p:sp>
        <p:sp>
          <p:nvSpPr>
            <p:cNvPr id="27" name="Freeform 609">
              <a:extLst>
                <a:ext uri="{FF2B5EF4-FFF2-40B4-BE49-F238E27FC236}">
                  <a16:creationId xmlns:a16="http://schemas.microsoft.com/office/drawing/2014/main" id="{D9ECBA8D-0CAF-4896-AA71-64B17F9353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6571" y="5373821"/>
              <a:ext cx="71292" cy="51330"/>
            </a:xfrm>
            <a:custGeom>
              <a:avLst/>
              <a:gdLst>
                <a:gd name="T0" fmla="*/ 24 w 31"/>
                <a:gd name="T1" fmla="*/ 22 h 22"/>
                <a:gd name="T2" fmla="*/ 21 w 31"/>
                <a:gd name="T3" fmla="*/ 22 h 22"/>
                <a:gd name="T4" fmla="*/ 4 w 31"/>
                <a:gd name="T5" fmla="*/ 12 h 22"/>
                <a:gd name="T6" fmla="*/ 2 w 31"/>
                <a:gd name="T7" fmla="*/ 4 h 22"/>
                <a:gd name="T8" fmla="*/ 10 w 31"/>
                <a:gd name="T9" fmla="*/ 1 h 22"/>
                <a:gd name="T10" fmla="*/ 27 w 31"/>
                <a:gd name="T11" fmla="*/ 11 h 22"/>
                <a:gd name="T12" fmla="*/ 30 w 31"/>
                <a:gd name="T13" fmla="*/ 19 h 22"/>
                <a:gd name="T14" fmla="*/ 24 w 31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22">
                  <a:moveTo>
                    <a:pt x="24" y="22"/>
                  </a:moveTo>
                  <a:cubicBezTo>
                    <a:pt x="23" y="22"/>
                    <a:pt x="22" y="22"/>
                    <a:pt x="21" y="2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1" y="10"/>
                    <a:pt x="0" y="6"/>
                    <a:pt x="2" y="4"/>
                  </a:cubicBezTo>
                  <a:cubicBezTo>
                    <a:pt x="4" y="1"/>
                    <a:pt x="8" y="0"/>
                    <a:pt x="10" y="1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30" y="13"/>
                    <a:pt x="31" y="16"/>
                    <a:pt x="30" y="19"/>
                  </a:cubicBezTo>
                  <a:cubicBezTo>
                    <a:pt x="28" y="21"/>
                    <a:pt x="26" y="22"/>
                    <a:pt x="24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523A2C"/>
                </a:solidFill>
              </a:endParaRPr>
            </a:p>
          </p:txBody>
        </p:sp>
        <p:sp>
          <p:nvSpPr>
            <p:cNvPr id="28" name="Freeform 610">
              <a:extLst>
                <a:ext uri="{FF2B5EF4-FFF2-40B4-BE49-F238E27FC236}">
                  <a16:creationId xmlns:a16="http://schemas.microsoft.com/office/drawing/2014/main" id="{D8DE3BF6-AEBF-476B-B95F-260AEB30E9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940" y="5285421"/>
              <a:ext cx="71292" cy="25666"/>
            </a:xfrm>
            <a:custGeom>
              <a:avLst/>
              <a:gdLst>
                <a:gd name="T0" fmla="*/ 25 w 31"/>
                <a:gd name="T1" fmla="*/ 12 h 12"/>
                <a:gd name="T2" fmla="*/ 6 w 31"/>
                <a:gd name="T3" fmla="*/ 12 h 12"/>
                <a:gd name="T4" fmla="*/ 0 w 31"/>
                <a:gd name="T5" fmla="*/ 6 h 12"/>
                <a:gd name="T6" fmla="*/ 6 w 31"/>
                <a:gd name="T7" fmla="*/ 0 h 12"/>
                <a:gd name="T8" fmla="*/ 25 w 31"/>
                <a:gd name="T9" fmla="*/ 0 h 12"/>
                <a:gd name="T10" fmla="*/ 31 w 31"/>
                <a:gd name="T11" fmla="*/ 6 h 12"/>
                <a:gd name="T12" fmla="*/ 25 w 31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12">
                  <a:moveTo>
                    <a:pt x="25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9" y="0"/>
                    <a:pt x="31" y="2"/>
                    <a:pt x="31" y="6"/>
                  </a:cubicBezTo>
                  <a:cubicBezTo>
                    <a:pt x="31" y="9"/>
                    <a:pt x="29" y="12"/>
                    <a:pt x="25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523A2C"/>
                </a:solidFill>
              </a:endParaRPr>
            </a:p>
          </p:txBody>
        </p:sp>
        <p:sp>
          <p:nvSpPr>
            <p:cNvPr id="29" name="Freeform 611">
              <a:extLst>
                <a:ext uri="{FF2B5EF4-FFF2-40B4-BE49-F238E27FC236}">
                  <a16:creationId xmlns:a16="http://schemas.microsoft.com/office/drawing/2014/main" id="{1F54E2BD-048F-4674-94C8-274FD1991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5127" y="5168502"/>
              <a:ext cx="68439" cy="48479"/>
            </a:xfrm>
            <a:custGeom>
              <a:avLst/>
              <a:gdLst>
                <a:gd name="T0" fmla="*/ 7 w 30"/>
                <a:gd name="T1" fmla="*/ 22 h 22"/>
                <a:gd name="T2" fmla="*/ 1 w 30"/>
                <a:gd name="T3" fmla="*/ 19 h 22"/>
                <a:gd name="T4" fmla="*/ 3 w 30"/>
                <a:gd name="T5" fmla="*/ 11 h 22"/>
                <a:gd name="T6" fmla="*/ 20 w 30"/>
                <a:gd name="T7" fmla="*/ 1 h 22"/>
                <a:gd name="T8" fmla="*/ 29 w 30"/>
                <a:gd name="T9" fmla="*/ 3 h 22"/>
                <a:gd name="T10" fmla="*/ 26 w 30"/>
                <a:gd name="T11" fmla="*/ 12 h 22"/>
                <a:gd name="T12" fmla="*/ 10 w 30"/>
                <a:gd name="T13" fmla="*/ 22 h 22"/>
                <a:gd name="T14" fmla="*/ 7 w 30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22">
                  <a:moveTo>
                    <a:pt x="7" y="22"/>
                  </a:moveTo>
                  <a:cubicBezTo>
                    <a:pt x="4" y="22"/>
                    <a:pt x="2" y="21"/>
                    <a:pt x="1" y="19"/>
                  </a:cubicBezTo>
                  <a:cubicBezTo>
                    <a:pt x="0" y="16"/>
                    <a:pt x="1" y="13"/>
                    <a:pt x="3" y="1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3" y="0"/>
                    <a:pt x="27" y="1"/>
                    <a:pt x="29" y="3"/>
                  </a:cubicBezTo>
                  <a:cubicBezTo>
                    <a:pt x="30" y="6"/>
                    <a:pt x="29" y="10"/>
                    <a:pt x="26" y="12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9" y="22"/>
                    <a:pt x="8" y="22"/>
                    <a:pt x="7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523A2C"/>
                </a:solidFill>
              </a:endParaRPr>
            </a:p>
          </p:txBody>
        </p:sp>
        <p:sp>
          <p:nvSpPr>
            <p:cNvPr id="30" name="Freeform 612">
              <a:extLst>
                <a:ext uri="{FF2B5EF4-FFF2-40B4-BE49-F238E27FC236}">
                  <a16:creationId xmlns:a16="http://schemas.microsoft.com/office/drawing/2014/main" id="{B588C185-5682-4069-A4AD-3CD6C4B862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9538" y="5080102"/>
              <a:ext cx="54182" cy="68439"/>
            </a:xfrm>
            <a:custGeom>
              <a:avLst/>
              <a:gdLst>
                <a:gd name="T0" fmla="*/ 7 w 24"/>
                <a:gd name="T1" fmla="*/ 30 h 30"/>
                <a:gd name="T2" fmla="*/ 4 w 24"/>
                <a:gd name="T3" fmla="*/ 29 h 30"/>
                <a:gd name="T4" fmla="*/ 2 w 24"/>
                <a:gd name="T5" fmla="*/ 21 h 30"/>
                <a:gd name="T6" fmla="*/ 12 w 24"/>
                <a:gd name="T7" fmla="*/ 4 h 30"/>
                <a:gd name="T8" fmla="*/ 20 w 24"/>
                <a:gd name="T9" fmla="*/ 2 h 30"/>
                <a:gd name="T10" fmla="*/ 22 w 24"/>
                <a:gd name="T11" fmla="*/ 10 h 30"/>
                <a:gd name="T12" fmla="*/ 13 w 24"/>
                <a:gd name="T13" fmla="*/ 27 h 30"/>
                <a:gd name="T14" fmla="*/ 7 w 24"/>
                <a:gd name="T1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30">
                  <a:moveTo>
                    <a:pt x="7" y="30"/>
                  </a:moveTo>
                  <a:cubicBezTo>
                    <a:pt x="6" y="30"/>
                    <a:pt x="5" y="30"/>
                    <a:pt x="4" y="29"/>
                  </a:cubicBezTo>
                  <a:cubicBezTo>
                    <a:pt x="1" y="27"/>
                    <a:pt x="0" y="24"/>
                    <a:pt x="2" y="21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3" y="1"/>
                    <a:pt x="17" y="0"/>
                    <a:pt x="20" y="2"/>
                  </a:cubicBezTo>
                  <a:cubicBezTo>
                    <a:pt x="23" y="3"/>
                    <a:pt x="24" y="7"/>
                    <a:pt x="22" y="10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1" y="29"/>
                    <a:pt x="9" y="30"/>
                    <a:pt x="7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523A2C"/>
                </a:solidFill>
              </a:endParaRPr>
            </a:p>
          </p:txBody>
        </p:sp>
        <p:sp>
          <p:nvSpPr>
            <p:cNvPr id="31" name="Freeform 613">
              <a:extLst>
                <a:ext uri="{FF2B5EF4-FFF2-40B4-BE49-F238E27FC236}">
                  <a16:creationId xmlns:a16="http://schemas.microsoft.com/office/drawing/2014/main" id="{CA06491B-5EEE-4ED5-B145-44B4B085E3F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08516" y="5162799"/>
              <a:ext cx="259501" cy="313681"/>
            </a:xfrm>
            <a:custGeom>
              <a:avLst/>
              <a:gdLst>
                <a:gd name="T0" fmla="*/ 56 w 113"/>
                <a:gd name="T1" fmla="*/ 0 h 137"/>
                <a:gd name="T2" fmla="*/ 0 w 113"/>
                <a:gd name="T3" fmla="*/ 62 h 137"/>
                <a:gd name="T4" fmla="*/ 26 w 113"/>
                <a:gd name="T5" fmla="*/ 137 h 137"/>
                <a:gd name="T6" fmla="*/ 60 w 113"/>
                <a:gd name="T7" fmla="*/ 137 h 137"/>
                <a:gd name="T8" fmla="*/ 90 w 113"/>
                <a:gd name="T9" fmla="*/ 112 h 137"/>
                <a:gd name="T10" fmla="*/ 113 w 113"/>
                <a:gd name="T11" fmla="*/ 57 h 137"/>
                <a:gd name="T12" fmla="*/ 50 w 113"/>
                <a:gd name="T13" fmla="*/ 100 h 137"/>
                <a:gd name="T14" fmla="*/ 38 w 113"/>
                <a:gd name="T15" fmla="*/ 77 h 137"/>
                <a:gd name="T16" fmla="*/ 45 w 113"/>
                <a:gd name="T17" fmla="*/ 74 h 137"/>
                <a:gd name="T18" fmla="*/ 61 w 113"/>
                <a:gd name="T19" fmla="*/ 73 h 137"/>
                <a:gd name="T20" fmla="*/ 68 w 113"/>
                <a:gd name="T21" fmla="*/ 78 h 137"/>
                <a:gd name="T22" fmla="*/ 71 w 113"/>
                <a:gd name="T23" fmla="*/ 78 h 137"/>
                <a:gd name="T24" fmla="*/ 60 w 113"/>
                <a:gd name="T25" fmla="*/ 100 h 137"/>
                <a:gd name="T26" fmla="*/ 50 w 113"/>
                <a:gd name="T27" fmla="*/ 127 h 137"/>
                <a:gd name="T28" fmla="*/ 47 w 113"/>
                <a:gd name="T29" fmla="*/ 61 h 137"/>
                <a:gd name="T30" fmla="*/ 48 w 113"/>
                <a:gd name="T31" fmla="*/ 63 h 137"/>
                <a:gd name="T32" fmla="*/ 46 w 113"/>
                <a:gd name="T33" fmla="*/ 61 h 137"/>
                <a:gd name="T34" fmla="*/ 63 w 113"/>
                <a:gd name="T35" fmla="*/ 59 h 137"/>
                <a:gd name="T36" fmla="*/ 64 w 113"/>
                <a:gd name="T37" fmla="*/ 59 h 137"/>
                <a:gd name="T38" fmla="*/ 62 w 113"/>
                <a:gd name="T39" fmla="*/ 60 h 137"/>
                <a:gd name="T40" fmla="*/ 102 w 113"/>
                <a:gd name="T41" fmla="*/ 65 h 137"/>
                <a:gd name="T42" fmla="*/ 82 w 113"/>
                <a:gd name="T43" fmla="*/ 106 h 137"/>
                <a:gd name="T44" fmla="*/ 66 w 113"/>
                <a:gd name="T45" fmla="*/ 127 h 137"/>
                <a:gd name="T46" fmla="*/ 79 w 113"/>
                <a:gd name="T47" fmla="*/ 76 h 137"/>
                <a:gd name="T48" fmla="*/ 73 w 113"/>
                <a:gd name="T49" fmla="*/ 73 h 137"/>
                <a:gd name="T50" fmla="*/ 65 w 113"/>
                <a:gd name="T51" fmla="*/ 73 h 137"/>
                <a:gd name="T52" fmla="*/ 64 w 113"/>
                <a:gd name="T53" fmla="*/ 71 h 137"/>
                <a:gd name="T54" fmla="*/ 63 w 113"/>
                <a:gd name="T55" fmla="*/ 56 h 137"/>
                <a:gd name="T56" fmla="*/ 60 w 113"/>
                <a:gd name="T57" fmla="*/ 70 h 137"/>
                <a:gd name="T58" fmla="*/ 48 w 113"/>
                <a:gd name="T59" fmla="*/ 71 h 137"/>
                <a:gd name="T60" fmla="*/ 48 w 113"/>
                <a:gd name="T61" fmla="*/ 58 h 137"/>
                <a:gd name="T62" fmla="*/ 43 w 113"/>
                <a:gd name="T63" fmla="*/ 69 h 137"/>
                <a:gd name="T64" fmla="*/ 39 w 113"/>
                <a:gd name="T65" fmla="*/ 73 h 137"/>
                <a:gd name="T66" fmla="*/ 36 w 113"/>
                <a:gd name="T67" fmla="*/ 73 h 137"/>
                <a:gd name="T68" fmla="*/ 32 w 113"/>
                <a:gd name="T69" fmla="*/ 71 h 137"/>
                <a:gd name="T70" fmla="*/ 31 w 113"/>
                <a:gd name="T71" fmla="*/ 71 h 137"/>
                <a:gd name="T72" fmla="*/ 31 w 113"/>
                <a:gd name="T73" fmla="*/ 72 h 137"/>
                <a:gd name="T74" fmla="*/ 43 w 113"/>
                <a:gd name="T75" fmla="*/ 101 h 137"/>
                <a:gd name="T76" fmla="*/ 36 w 113"/>
                <a:gd name="T77" fmla="*/ 127 h 137"/>
                <a:gd name="T78" fmla="*/ 10 w 113"/>
                <a:gd name="T79" fmla="*/ 66 h 137"/>
                <a:gd name="T80" fmla="*/ 10 w 113"/>
                <a:gd name="T81" fmla="*/ 59 h 137"/>
                <a:gd name="T82" fmla="*/ 56 w 113"/>
                <a:gd name="T83" fmla="*/ 10 h 137"/>
                <a:gd name="T84" fmla="*/ 103 w 113"/>
                <a:gd name="T85" fmla="*/ 5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3" h="137">
                  <a:moveTo>
                    <a:pt x="113" y="57"/>
                  </a:moveTo>
                  <a:cubicBezTo>
                    <a:pt x="113" y="25"/>
                    <a:pt x="87" y="0"/>
                    <a:pt x="56" y="0"/>
                  </a:cubicBezTo>
                  <a:cubicBezTo>
                    <a:pt x="25" y="0"/>
                    <a:pt x="0" y="25"/>
                    <a:pt x="0" y="57"/>
                  </a:cubicBezTo>
                  <a:cubicBezTo>
                    <a:pt x="0" y="58"/>
                    <a:pt x="0" y="60"/>
                    <a:pt x="0" y="62"/>
                  </a:cubicBezTo>
                  <a:cubicBezTo>
                    <a:pt x="0" y="63"/>
                    <a:pt x="1" y="85"/>
                    <a:pt x="22" y="112"/>
                  </a:cubicBezTo>
                  <a:cubicBezTo>
                    <a:pt x="28" y="120"/>
                    <a:pt x="26" y="137"/>
                    <a:pt x="26" y="137"/>
                  </a:cubicBezTo>
                  <a:cubicBezTo>
                    <a:pt x="35" y="137"/>
                    <a:pt x="43" y="137"/>
                    <a:pt x="52" y="137"/>
                  </a:cubicBezTo>
                  <a:cubicBezTo>
                    <a:pt x="55" y="137"/>
                    <a:pt x="57" y="137"/>
                    <a:pt x="60" y="137"/>
                  </a:cubicBezTo>
                  <a:cubicBezTo>
                    <a:pt x="69" y="137"/>
                    <a:pt x="78" y="137"/>
                    <a:pt x="86" y="137"/>
                  </a:cubicBezTo>
                  <a:cubicBezTo>
                    <a:pt x="86" y="137"/>
                    <a:pt x="84" y="120"/>
                    <a:pt x="90" y="112"/>
                  </a:cubicBezTo>
                  <a:cubicBezTo>
                    <a:pt x="111" y="85"/>
                    <a:pt x="113" y="63"/>
                    <a:pt x="112" y="62"/>
                  </a:cubicBezTo>
                  <a:cubicBezTo>
                    <a:pt x="112" y="60"/>
                    <a:pt x="113" y="58"/>
                    <a:pt x="113" y="57"/>
                  </a:cubicBezTo>
                  <a:close/>
                  <a:moveTo>
                    <a:pt x="50" y="127"/>
                  </a:moveTo>
                  <a:cubicBezTo>
                    <a:pt x="50" y="100"/>
                    <a:pt x="50" y="100"/>
                    <a:pt x="50" y="100"/>
                  </a:cubicBezTo>
                  <a:cubicBezTo>
                    <a:pt x="50" y="100"/>
                    <a:pt x="49" y="99"/>
                    <a:pt x="49" y="99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39" y="77"/>
                    <a:pt x="40" y="77"/>
                    <a:pt x="40" y="77"/>
                  </a:cubicBezTo>
                  <a:cubicBezTo>
                    <a:pt x="42" y="76"/>
                    <a:pt x="44" y="75"/>
                    <a:pt x="45" y="74"/>
                  </a:cubicBezTo>
                  <a:cubicBezTo>
                    <a:pt x="47" y="76"/>
                    <a:pt x="49" y="77"/>
                    <a:pt x="52" y="77"/>
                  </a:cubicBezTo>
                  <a:cubicBezTo>
                    <a:pt x="55" y="78"/>
                    <a:pt x="58" y="77"/>
                    <a:pt x="61" y="73"/>
                  </a:cubicBezTo>
                  <a:cubicBezTo>
                    <a:pt x="61" y="74"/>
                    <a:pt x="62" y="74"/>
                    <a:pt x="62" y="75"/>
                  </a:cubicBezTo>
                  <a:cubicBezTo>
                    <a:pt x="64" y="77"/>
                    <a:pt x="66" y="78"/>
                    <a:pt x="68" y="78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9" y="78"/>
                    <a:pt x="70" y="78"/>
                    <a:pt x="71" y="78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100"/>
                    <a:pt x="60" y="100"/>
                  </a:cubicBezTo>
                  <a:cubicBezTo>
                    <a:pt x="60" y="127"/>
                    <a:pt x="60" y="127"/>
                    <a:pt x="60" y="127"/>
                  </a:cubicBezTo>
                  <a:lnTo>
                    <a:pt x="50" y="127"/>
                  </a:lnTo>
                  <a:close/>
                  <a:moveTo>
                    <a:pt x="46" y="61"/>
                  </a:moveTo>
                  <a:cubicBezTo>
                    <a:pt x="46" y="61"/>
                    <a:pt x="46" y="61"/>
                    <a:pt x="47" y="61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48" y="61"/>
                    <a:pt x="48" y="62"/>
                    <a:pt x="48" y="63"/>
                  </a:cubicBezTo>
                  <a:cubicBezTo>
                    <a:pt x="48" y="64"/>
                    <a:pt x="47" y="66"/>
                    <a:pt x="46" y="68"/>
                  </a:cubicBezTo>
                  <a:cubicBezTo>
                    <a:pt x="45" y="64"/>
                    <a:pt x="45" y="62"/>
                    <a:pt x="46" y="61"/>
                  </a:cubicBezTo>
                  <a:close/>
                  <a:moveTo>
                    <a:pt x="62" y="60"/>
                  </a:moveTo>
                  <a:cubicBezTo>
                    <a:pt x="63" y="59"/>
                    <a:pt x="63" y="59"/>
                    <a:pt x="63" y="59"/>
                  </a:cubicBezTo>
                  <a:cubicBezTo>
                    <a:pt x="63" y="59"/>
                    <a:pt x="63" y="59"/>
                    <a:pt x="63" y="59"/>
                  </a:cubicBezTo>
                  <a:cubicBezTo>
                    <a:pt x="64" y="59"/>
                    <a:pt x="64" y="59"/>
                    <a:pt x="64" y="59"/>
                  </a:cubicBezTo>
                  <a:cubicBezTo>
                    <a:pt x="64" y="60"/>
                    <a:pt x="64" y="63"/>
                    <a:pt x="62" y="66"/>
                  </a:cubicBezTo>
                  <a:cubicBezTo>
                    <a:pt x="62" y="64"/>
                    <a:pt x="62" y="61"/>
                    <a:pt x="62" y="60"/>
                  </a:cubicBezTo>
                  <a:close/>
                  <a:moveTo>
                    <a:pt x="103" y="59"/>
                  </a:moveTo>
                  <a:cubicBezTo>
                    <a:pt x="102" y="65"/>
                    <a:pt x="102" y="65"/>
                    <a:pt x="102" y="65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1" y="72"/>
                    <a:pt x="97" y="87"/>
                    <a:pt x="82" y="106"/>
                  </a:cubicBezTo>
                  <a:cubicBezTo>
                    <a:pt x="78" y="112"/>
                    <a:pt x="76" y="120"/>
                    <a:pt x="76" y="127"/>
                  </a:cubicBezTo>
                  <a:cubicBezTo>
                    <a:pt x="66" y="127"/>
                    <a:pt x="66" y="127"/>
                    <a:pt x="66" y="127"/>
                  </a:cubicBezTo>
                  <a:cubicBezTo>
                    <a:pt x="66" y="101"/>
                    <a:pt x="66" y="101"/>
                    <a:pt x="66" y="101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80" y="74"/>
                    <a:pt x="79" y="72"/>
                    <a:pt x="78" y="71"/>
                  </a:cubicBezTo>
                  <a:cubicBezTo>
                    <a:pt x="76" y="71"/>
                    <a:pt x="74" y="71"/>
                    <a:pt x="73" y="73"/>
                  </a:cubicBezTo>
                  <a:cubicBezTo>
                    <a:pt x="72" y="73"/>
                    <a:pt x="70" y="74"/>
                    <a:pt x="68" y="75"/>
                  </a:cubicBezTo>
                  <a:cubicBezTo>
                    <a:pt x="67" y="75"/>
                    <a:pt x="65" y="74"/>
                    <a:pt x="65" y="73"/>
                  </a:cubicBezTo>
                  <a:cubicBezTo>
                    <a:pt x="64" y="72"/>
                    <a:pt x="64" y="71"/>
                    <a:pt x="64" y="71"/>
                  </a:cubicBezTo>
                  <a:cubicBezTo>
                    <a:pt x="64" y="71"/>
                    <a:pt x="64" y="71"/>
                    <a:pt x="64" y="71"/>
                  </a:cubicBezTo>
                  <a:cubicBezTo>
                    <a:pt x="66" y="67"/>
                    <a:pt x="69" y="61"/>
                    <a:pt x="67" y="58"/>
                  </a:cubicBezTo>
                  <a:cubicBezTo>
                    <a:pt x="66" y="56"/>
                    <a:pt x="65" y="56"/>
                    <a:pt x="63" y="56"/>
                  </a:cubicBezTo>
                  <a:cubicBezTo>
                    <a:pt x="61" y="56"/>
                    <a:pt x="60" y="57"/>
                    <a:pt x="59" y="59"/>
                  </a:cubicBezTo>
                  <a:cubicBezTo>
                    <a:pt x="58" y="61"/>
                    <a:pt x="58" y="66"/>
                    <a:pt x="60" y="70"/>
                  </a:cubicBezTo>
                  <a:cubicBezTo>
                    <a:pt x="57" y="72"/>
                    <a:pt x="55" y="74"/>
                    <a:pt x="52" y="74"/>
                  </a:cubicBezTo>
                  <a:cubicBezTo>
                    <a:pt x="51" y="74"/>
                    <a:pt x="49" y="73"/>
                    <a:pt x="48" y="71"/>
                  </a:cubicBezTo>
                  <a:cubicBezTo>
                    <a:pt x="50" y="68"/>
                    <a:pt x="52" y="65"/>
                    <a:pt x="52" y="62"/>
                  </a:cubicBezTo>
                  <a:cubicBezTo>
                    <a:pt x="52" y="60"/>
                    <a:pt x="50" y="58"/>
                    <a:pt x="48" y="58"/>
                  </a:cubicBezTo>
                  <a:cubicBezTo>
                    <a:pt x="46" y="57"/>
                    <a:pt x="45" y="57"/>
                    <a:pt x="44" y="59"/>
                  </a:cubicBezTo>
                  <a:cubicBezTo>
                    <a:pt x="41" y="61"/>
                    <a:pt x="42" y="65"/>
                    <a:pt x="43" y="69"/>
                  </a:cubicBezTo>
                  <a:cubicBezTo>
                    <a:pt x="43" y="70"/>
                    <a:pt x="43" y="70"/>
                    <a:pt x="44" y="71"/>
                  </a:cubicBezTo>
                  <a:cubicBezTo>
                    <a:pt x="42" y="72"/>
                    <a:pt x="41" y="73"/>
                    <a:pt x="39" y="73"/>
                  </a:cubicBezTo>
                  <a:cubicBezTo>
                    <a:pt x="38" y="74"/>
                    <a:pt x="37" y="74"/>
                    <a:pt x="37" y="74"/>
                  </a:cubicBezTo>
                  <a:cubicBezTo>
                    <a:pt x="36" y="73"/>
                    <a:pt x="36" y="73"/>
                    <a:pt x="36" y="73"/>
                  </a:cubicBezTo>
                  <a:cubicBezTo>
                    <a:pt x="35" y="71"/>
                    <a:pt x="34" y="71"/>
                    <a:pt x="32" y="71"/>
                  </a:cubicBezTo>
                  <a:cubicBezTo>
                    <a:pt x="32" y="71"/>
                    <a:pt x="32" y="71"/>
                    <a:pt x="32" y="71"/>
                  </a:cubicBezTo>
                  <a:cubicBezTo>
                    <a:pt x="32" y="71"/>
                    <a:pt x="31" y="71"/>
                    <a:pt x="31" y="71"/>
                  </a:cubicBezTo>
                  <a:cubicBezTo>
                    <a:pt x="31" y="71"/>
                    <a:pt x="31" y="71"/>
                    <a:pt x="31" y="71"/>
                  </a:cubicBezTo>
                  <a:cubicBezTo>
                    <a:pt x="31" y="71"/>
                    <a:pt x="31" y="71"/>
                    <a:pt x="31" y="71"/>
                  </a:cubicBezTo>
                  <a:cubicBezTo>
                    <a:pt x="31" y="71"/>
                    <a:pt x="31" y="72"/>
                    <a:pt x="31" y="72"/>
                  </a:cubicBezTo>
                  <a:cubicBezTo>
                    <a:pt x="30" y="73"/>
                    <a:pt x="29" y="74"/>
                    <a:pt x="30" y="76"/>
                  </a:cubicBezTo>
                  <a:cubicBezTo>
                    <a:pt x="43" y="101"/>
                    <a:pt x="43" y="101"/>
                    <a:pt x="43" y="101"/>
                  </a:cubicBezTo>
                  <a:cubicBezTo>
                    <a:pt x="43" y="127"/>
                    <a:pt x="43" y="127"/>
                    <a:pt x="43" y="127"/>
                  </a:cubicBezTo>
                  <a:cubicBezTo>
                    <a:pt x="36" y="127"/>
                    <a:pt x="36" y="127"/>
                    <a:pt x="36" y="127"/>
                  </a:cubicBezTo>
                  <a:cubicBezTo>
                    <a:pt x="36" y="120"/>
                    <a:pt x="34" y="112"/>
                    <a:pt x="30" y="106"/>
                  </a:cubicBezTo>
                  <a:cubicBezTo>
                    <a:pt x="15" y="87"/>
                    <a:pt x="11" y="72"/>
                    <a:pt x="10" y="66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9" y="58"/>
                    <a:pt x="9" y="57"/>
                    <a:pt x="9" y="57"/>
                  </a:cubicBezTo>
                  <a:cubicBezTo>
                    <a:pt x="9" y="31"/>
                    <a:pt x="30" y="10"/>
                    <a:pt x="56" y="10"/>
                  </a:cubicBezTo>
                  <a:cubicBezTo>
                    <a:pt x="82" y="10"/>
                    <a:pt x="103" y="31"/>
                    <a:pt x="103" y="57"/>
                  </a:cubicBezTo>
                  <a:cubicBezTo>
                    <a:pt x="103" y="57"/>
                    <a:pt x="103" y="58"/>
                    <a:pt x="103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523A2C"/>
                </a:solidFill>
              </a:endParaRPr>
            </a:p>
          </p:txBody>
        </p:sp>
        <p:sp>
          <p:nvSpPr>
            <p:cNvPr id="32" name="Freeform 614">
              <a:extLst>
                <a:ext uri="{FF2B5EF4-FFF2-40B4-BE49-F238E27FC236}">
                  <a16:creationId xmlns:a16="http://schemas.microsoft.com/office/drawing/2014/main" id="{FFE5C1EA-E4A1-4946-9C6A-B94DDF13B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8402" y="5487887"/>
              <a:ext cx="136879" cy="76995"/>
            </a:xfrm>
            <a:custGeom>
              <a:avLst/>
              <a:gdLst>
                <a:gd name="T0" fmla="*/ 0 w 60"/>
                <a:gd name="T1" fmla="*/ 4 h 33"/>
                <a:gd name="T2" fmla="*/ 3 w 60"/>
                <a:gd name="T3" fmla="*/ 4 h 33"/>
                <a:gd name="T4" fmla="*/ 3 w 60"/>
                <a:gd name="T5" fmla="*/ 9 h 33"/>
                <a:gd name="T6" fmla="*/ 0 w 60"/>
                <a:gd name="T7" fmla="*/ 9 h 33"/>
                <a:gd name="T8" fmla="*/ 0 w 60"/>
                <a:gd name="T9" fmla="*/ 13 h 33"/>
                <a:gd name="T10" fmla="*/ 3 w 60"/>
                <a:gd name="T11" fmla="*/ 13 h 33"/>
                <a:gd name="T12" fmla="*/ 3 w 60"/>
                <a:gd name="T13" fmla="*/ 18 h 33"/>
                <a:gd name="T14" fmla="*/ 0 w 60"/>
                <a:gd name="T15" fmla="*/ 18 h 33"/>
                <a:gd name="T16" fmla="*/ 13 w 60"/>
                <a:gd name="T17" fmla="*/ 28 h 33"/>
                <a:gd name="T18" fmla="*/ 21 w 60"/>
                <a:gd name="T19" fmla="*/ 33 h 33"/>
                <a:gd name="T20" fmla="*/ 39 w 60"/>
                <a:gd name="T21" fmla="*/ 33 h 33"/>
                <a:gd name="T22" fmla="*/ 47 w 60"/>
                <a:gd name="T23" fmla="*/ 28 h 33"/>
                <a:gd name="T24" fmla="*/ 60 w 60"/>
                <a:gd name="T25" fmla="*/ 18 h 33"/>
                <a:gd name="T26" fmla="*/ 58 w 60"/>
                <a:gd name="T27" fmla="*/ 18 h 33"/>
                <a:gd name="T28" fmla="*/ 58 w 60"/>
                <a:gd name="T29" fmla="*/ 13 h 33"/>
                <a:gd name="T30" fmla="*/ 60 w 60"/>
                <a:gd name="T31" fmla="*/ 13 h 33"/>
                <a:gd name="T32" fmla="*/ 60 w 60"/>
                <a:gd name="T33" fmla="*/ 9 h 33"/>
                <a:gd name="T34" fmla="*/ 58 w 60"/>
                <a:gd name="T35" fmla="*/ 9 h 33"/>
                <a:gd name="T36" fmla="*/ 58 w 60"/>
                <a:gd name="T37" fmla="*/ 4 h 33"/>
                <a:gd name="T38" fmla="*/ 60 w 60"/>
                <a:gd name="T39" fmla="*/ 4 h 33"/>
                <a:gd name="T40" fmla="*/ 60 w 60"/>
                <a:gd name="T41" fmla="*/ 0 h 33"/>
                <a:gd name="T42" fmla="*/ 0 w 60"/>
                <a:gd name="T43" fmla="*/ 0 h 33"/>
                <a:gd name="T44" fmla="*/ 0 w 60"/>
                <a:gd name="T45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" h="33">
                  <a:moveTo>
                    <a:pt x="0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23"/>
                    <a:pt x="6" y="28"/>
                    <a:pt x="13" y="28"/>
                  </a:cubicBezTo>
                  <a:cubicBezTo>
                    <a:pt x="14" y="31"/>
                    <a:pt x="17" y="33"/>
                    <a:pt x="21" y="33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43" y="33"/>
                    <a:pt x="46" y="31"/>
                    <a:pt x="47" y="28"/>
                  </a:cubicBezTo>
                  <a:cubicBezTo>
                    <a:pt x="54" y="28"/>
                    <a:pt x="59" y="23"/>
                    <a:pt x="60" y="18"/>
                  </a:cubicBezTo>
                  <a:cubicBezTo>
                    <a:pt x="58" y="18"/>
                    <a:pt x="58" y="18"/>
                    <a:pt x="58" y="18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60" y="4"/>
                    <a:pt x="60" y="4"/>
                    <a:pt x="60" y="4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523A2C"/>
                </a:solidFill>
              </a:endParaRPr>
            </a:p>
          </p:txBody>
        </p:sp>
      </p:grpSp>
      <p:grpSp>
        <p:nvGrpSpPr>
          <p:cNvPr id="33" name="组合 19">
            <a:extLst>
              <a:ext uri="{FF2B5EF4-FFF2-40B4-BE49-F238E27FC236}">
                <a16:creationId xmlns:a16="http://schemas.microsoft.com/office/drawing/2014/main" id="{7B4A9DB7-93DB-4B38-938A-70A3C3D7F898}"/>
              </a:ext>
            </a:extLst>
          </p:cNvPr>
          <p:cNvGrpSpPr/>
          <p:nvPr/>
        </p:nvGrpSpPr>
        <p:grpSpPr>
          <a:xfrm>
            <a:off x="12676464" y="2540020"/>
            <a:ext cx="333375" cy="277813"/>
            <a:chOff x="3248024" y="5140991"/>
            <a:chExt cx="333375" cy="277813"/>
          </a:xfrm>
          <a:solidFill>
            <a:schemeClr val="bg1"/>
          </a:solidFill>
        </p:grpSpPr>
        <p:sp>
          <p:nvSpPr>
            <p:cNvPr id="34" name="Freeform 285">
              <a:extLst>
                <a:ext uri="{FF2B5EF4-FFF2-40B4-BE49-F238E27FC236}">
                  <a16:creationId xmlns:a16="http://schemas.microsoft.com/office/drawing/2014/main" id="{B16F98C0-7078-48BD-9C57-635ACF45CB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5812" y="5179091"/>
              <a:ext cx="15875" cy="236538"/>
            </a:xfrm>
            <a:custGeom>
              <a:avLst/>
              <a:gdLst>
                <a:gd name="T0" fmla="*/ 2 w 4"/>
                <a:gd name="T1" fmla="*/ 63 h 63"/>
                <a:gd name="T2" fmla="*/ 0 w 4"/>
                <a:gd name="T3" fmla="*/ 61 h 63"/>
                <a:gd name="T4" fmla="*/ 0 w 4"/>
                <a:gd name="T5" fmla="*/ 2 h 63"/>
                <a:gd name="T6" fmla="*/ 2 w 4"/>
                <a:gd name="T7" fmla="*/ 0 h 63"/>
                <a:gd name="T8" fmla="*/ 4 w 4"/>
                <a:gd name="T9" fmla="*/ 2 h 63"/>
                <a:gd name="T10" fmla="*/ 4 w 4"/>
                <a:gd name="T11" fmla="*/ 61 h 63"/>
                <a:gd name="T12" fmla="*/ 2 w 4"/>
                <a:gd name="T1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63">
                  <a:moveTo>
                    <a:pt x="2" y="63"/>
                  </a:moveTo>
                  <a:cubicBezTo>
                    <a:pt x="1" y="63"/>
                    <a:pt x="0" y="62"/>
                    <a:pt x="0" y="6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4" y="1"/>
                    <a:pt x="4" y="2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4" y="62"/>
                    <a:pt x="4" y="63"/>
                    <a:pt x="2" y="6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523A2C"/>
                </a:solidFill>
              </a:endParaRPr>
            </a:p>
          </p:txBody>
        </p:sp>
        <p:sp>
          <p:nvSpPr>
            <p:cNvPr id="35" name="Freeform 286">
              <a:extLst>
                <a:ext uri="{FF2B5EF4-FFF2-40B4-BE49-F238E27FC236}">
                  <a16:creationId xmlns:a16="http://schemas.microsoft.com/office/drawing/2014/main" id="{39D94A92-EF07-47D8-B3DC-86E0FC1844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67087" y="5215603"/>
              <a:ext cx="165100" cy="165100"/>
            </a:xfrm>
            <a:custGeom>
              <a:avLst/>
              <a:gdLst>
                <a:gd name="T0" fmla="*/ 22 w 44"/>
                <a:gd name="T1" fmla="*/ 44 h 44"/>
                <a:gd name="T2" fmla="*/ 0 w 44"/>
                <a:gd name="T3" fmla="*/ 22 h 44"/>
                <a:gd name="T4" fmla="*/ 22 w 44"/>
                <a:gd name="T5" fmla="*/ 0 h 44"/>
                <a:gd name="T6" fmla="*/ 44 w 44"/>
                <a:gd name="T7" fmla="*/ 22 h 44"/>
                <a:gd name="T8" fmla="*/ 22 w 44"/>
                <a:gd name="T9" fmla="*/ 44 h 44"/>
                <a:gd name="T10" fmla="*/ 22 w 44"/>
                <a:gd name="T11" fmla="*/ 4 h 44"/>
                <a:gd name="T12" fmla="*/ 4 w 44"/>
                <a:gd name="T13" fmla="*/ 22 h 44"/>
                <a:gd name="T14" fmla="*/ 22 w 44"/>
                <a:gd name="T15" fmla="*/ 40 h 44"/>
                <a:gd name="T16" fmla="*/ 40 w 44"/>
                <a:gd name="T17" fmla="*/ 22 h 44"/>
                <a:gd name="T18" fmla="*/ 22 w 44"/>
                <a:gd name="T19" fmla="*/ 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4">
                  <a:moveTo>
                    <a:pt x="22" y="44"/>
                  </a:moveTo>
                  <a:cubicBezTo>
                    <a:pt x="10" y="44"/>
                    <a:pt x="0" y="34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4" y="0"/>
                    <a:pt x="44" y="10"/>
                    <a:pt x="44" y="22"/>
                  </a:cubicBezTo>
                  <a:cubicBezTo>
                    <a:pt x="44" y="34"/>
                    <a:pt x="34" y="44"/>
                    <a:pt x="22" y="44"/>
                  </a:cubicBezTo>
                  <a:close/>
                  <a:moveTo>
                    <a:pt x="22" y="4"/>
                  </a:moveTo>
                  <a:cubicBezTo>
                    <a:pt x="12" y="4"/>
                    <a:pt x="4" y="12"/>
                    <a:pt x="4" y="22"/>
                  </a:cubicBezTo>
                  <a:cubicBezTo>
                    <a:pt x="4" y="32"/>
                    <a:pt x="12" y="40"/>
                    <a:pt x="22" y="40"/>
                  </a:cubicBezTo>
                  <a:cubicBezTo>
                    <a:pt x="32" y="40"/>
                    <a:pt x="40" y="32"/>
                    <a:pt x="40" y="22"/>
                  </a:cubicBezTo>
                  <a:cubicBezTo>
                    <a:pt x="40" y="12"/>
                    <a:pt x="32" y="4"/>
                    <a:pt x="2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solidFill>
                  <a:srgbClr val="523A2C"/>
                </a:solidFill>
              </a:endParaRPr>
            </a:p>
          </p:txBody>
        </p:sp>
        <p:sp>
          <p:nvSpPr>
            <p:cNvPr id="36" name="Freeform 287">
              <a:extLst>
                <a:ext uri="{FF2B5EF4-FFF2-40B4-BE49-F238E27FC236}">
                  <a16:creationId xmlns:a16="http://schemas.microsoft.com/office/drawing/2014/main" id="{3661787B-90E3-4AAE-B466-B1C752A58B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8024" y="5140991"/>
              <a:ext cx="333375" cy="277813"/>
            </a:xfrm>
            <a:custGeom>
              <a:avLst/>
              <a:gdLst>
                <a:gd name="T0" fmla="*/ 82 w 89"/>
                <a:gd name="T1" fmla="*/ 74 h 74"/>
                <a:gd name="T2" fmla="*/ 7 w 89"/>
                <a:gd name="T3" fmla="*/ 74 h 74"/>
                <a:gd name="T4" fmla="*/ 0 w 89"/>
                <a:gd name="T5" fmla="*/ 66 h 74"/>
                <a:gd name="T6" fmla="*/ 0 w 89"/>
                <a:gd name="T7" fmla="*/ 18 h 74"/>
                <a:gd name="T8" fmla="*/ 7 w 89"/>
                <a:gd name="T9" fmla="*/ 10 h 74"/>
                <a:gd name="T10" fmla="*/ 32 w 89"/>
                <a:gd name="T11" fmla="*/ 10 h 74"/>
                <a:gd name="T12" fmla="*/ 40 w 89"/>
                <a:gd name="T13" fmla="*/ 1 h 74"/>
                <a:gd name="T14" fmla="*/ 41 w 89"/>
                <a:gd name="T15" fmla="*/ 0 h 74"/>
                <a:gd name="T16" fmla="*/ 66 w 89"/>
                <a:gd name="T17" fmla="*/ 0 h 74"/>
                <a:gd name="T18" fmla="*/ 68 w 89"/>
                <a:gd name="T19" fmla="*/ 1 h 74"/>
                <a:gd name="T20" fmla="*/ 75 w 89"/>
                <a:gd name="T21" fmla="*/ 10 h 74"/>
                <a:gd name="T22" fmla="*/ 82 w 89"/>
                <a:gd name="T23" fmla="*/ 10 h 74"/>
                <a:gd name="T24" fmla="*/ 89 w 89"/>
                <a:gd name="T25" fmla="*/ 18 h 74"/>
                <a:gd name="T26" fmla="*/ 89 w 89"/>
                <a:gd name="T27" fmla="*/ 66 h 74"/>
                <a:gd name="T28" fmla="*/ 82 w 89"/>
                <a:gd name="T29" fmla="*/ 74 h 74"/>
                <a:gd name="T30" fmla="*/ 7 w 89"/>
                <a:gd name="T31" fmla="*/ 14 h 74"/>
                <a:gd name="T32" fmla="*/ 4 w 89"/>
                <a:gd name="T33" fmla="*/ 18 h 74"/>
                <a:gd name="T34" fmla="*/ 4 w 89"/>
                <a:gd name="T35" fmla="*/ 66 h 74"/>
                <a:gd name="T36" fmla="*/ 7 w 89"/>
                <a:gd name="T37" fmla="*/ 70 h 74"/>
                <a:gd name="T38" fmla="*/ 82 w 89"/>
                <a:gd name="T39" fmla="*/ 70 h 74"/>
                <a:gd name="T40" fmla="*/ 85 w 89"/>
                <a:gd name="T41" fmla="*/ 66 h 74"/>
                <a:gd name="T42" fmla="*/ 85 w 89"/>
                <a:gd name="T43" fmla="*/ 18 h 74"/>
                <a:gd name="T44" fmla="*/ 82 w 89"/>
                <a:gd name="T45" fmla="*/ 14 h 74"/>
                <a:gd name="T46" fmla="*/ 74 w 89"/>
                <a:gd name="T47" fmla="*/ 14 h 74"/>
                <a:gd name="T48" fmla="*/ 73 w 89"/>
                <a:gd name="T49" fmla="*/ 13 h 74"/>
                <a:gd name="T50" fmla="*/ 65 w 89"/>
                <a:gd name="T51" fmla="*/ 4 h 74"/>
                <a:gd name="T52" fmla="*/ 42 w 89"/>
                <a:gd name="T53" fmla="*/ 4 h 74"/>
                <a:gd name="T54" fmla="*/ 35 w 89"/>
                <a:gd name="T55" fmla="*/ 13 h 74"/>
                <a:gd name="T56" fmla="*/ 33 w 89"/>
                <a:gd name="T57" fmla="*/ 14 h 74"/>
                <a:gd name="T58" fmla="*/ 7 w 89"/>
                <a:gd name="T59" fmla="*/ 1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9" h="74">
                  <a:moveTo>
                    <a:pt x="82" y="74"/>
                  </a:moveTo>
                  <a:cubicBezTo>
                    <a:pt x="7" y="74"/>
                    <a:pt x="7" y="74"/>
                    <a:pt x="7" y="74"/>
                  </a:cubicBezTo>
                  <a:cubicBezTo>
                    <a:pt x="3" y="74"/>
                    <a:pt x="0" y="70"/>
                    <a:pt x="0" y="6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3"/>
                    <a:pt x="3" y="10"/>
                    <a:pt x="7" y="10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0"/>
                    <a:pt x="41" y="0"/>
                    <a:pt x="41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7" y="0"/>
                    <a:pt x="68" y="0"/>
                    <a:pt x="68" y="1"/>
                  </a:cubicBezTo>
                  <a:cubicBezTo>
                    <a:pt x="75" y="10"/>
                    <a:pt x="75" y="10"/>
                    <a:pt x="75" y="10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86" y="10"/>
                    <a:pt x="89" y="13"/>
                    <a:pt x="89" y="18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70"/>
                    <a:pt x="86" y="74"/>
                    <a:pt x="82" y="74"/>
                  </a:cubicBezTo>
                  <a:close/>
                  <a:moveTo>
                    <a:pt x="7" y="14"/>
                  </a:moveTo>
                  <a:cubicBezTo>
                    <a:pt x="5" y="14"/>
                    <a:pt x="4" y="16"/>
                    <a:pt x="4" y="18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68"/>
                    <a:pt x="5" y="70"/>
                    <a:pt x="7" y="70"/>
                  </a:cubicBezTo>
                  <a:cubicBezTo>
                    <a:pt x="82" y="70"/>
                    <a:pt x="82" y="70"/>
                    <a:pt x="82" y="70"/>
                  </a:cubicBezTo>
                  <a:cubicBezTo>
                    <a:pt x="83" y="70"/>
                    <a:pt x="85" y="68"/>
                    <a:pt x="85" y="66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16"/>
                    <a:pt x="83" y="14"/>
                    <a:pt x="82" y="14"/>
                  </a:cubicBezTo>
                  <a:cubicBezTo>
                    <a:pt x="74" y="14"/>
                    <a:pt x="74" y="14"/>
                    <a:pt x="74" y="14"/>
                  </a:cubicBezTo>
                  <a:cubicBezTo>
                    <a:pt x="74" y="14"/>
                    <a:pt x="73" y="14"/>
                    <a:pt x="73" y="13"/>
                  </a:cubicBezTo>
                  <a:cubicBezTo>
                    <a:pt x="65" y="4"/>
                    <a:pt x="65" y="4"/>
                    <a:pt x="65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4"/>
                    <a:pt x="34" y="14"/>
                    <a:pt x="33" y="14"/>
                  </a:cubicBezTo>
                  <a:cubicBezTo>
                    <a:pt x="7" y="14"/>
                    <a:pt x="7" y="14"/>
                    <a:pt x="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523A2C"/>
                </a:solidFill>
              </a:endParaRPr>
            </a:p>
          </p:txBody>
        </p:sp>
      </p:grp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41D0A678-4393-4B5C-9F26-8A091BE2231C}"/>
              </a:ext>
            </a:extLst>
          </p:cNvPr>
          <p:cNvSpPr txBox="1"/>
          <p:nvPr/>
        </p:nvSpPr>
        <p:spPr>
          <a:xfrm>
            <a:off x="5547446" y="1821023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計畫目的</a:t>
            </a:r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618643D-63C5-48B4-B632-33526B2D348D}"/>
              </a:ext>
            </a:extLst>
          </p:cNvPr>
          <p:cNvSpPr txBox="1"/>
          <p:nvPr/>
        </p:nvSpPr>
        <p:spPr>
          <a:xfrm>
            <a:off x="5529576" y="613735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適用對象</a:t>
            </a:r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DD9552F3-2B7D-448E-825C-955B4712A171}"/>
              </a:ext>
            </a:extLst>
          </p:cNvPr>
          <p:cNvSpPr txBox="1"/>
          <p:nvPr/>
        </p:nvSpPr>
        <p:spPr>
          <a:xfrm>
            <a:off x="8040870" y="3291832"/>
            <a:ext cx="4154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</a:t>
            </a:r>
            <a:endParaRPr lang="en-US" altLang="zh-TW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助</a:t>
            </a:r>
            <a:endParaRPr lang="en-US" altLang="zh-TW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期</a:t>
            </a:r>
            <a:endParaRPr lang="en-US" altLang="zh-TW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間</a:t>
            </a:r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2995EC22-AF57-4415-9DD5-80262B6F0B6D}"/>
              </a:ext>
            </a:extLst>
          </p:cNvPr>
          <p:cNvSpPr txBox="1"/>
          <p:nvPr/>
        </p:nvSpPr>
        <p:spPr>
          <a:xfrm>
            <a:off x="3724211" y="3294652"/>
            <a:ext cx="2937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</a:t>
            </a:r>
            <a:endParaRPr lang="en-US" altLang="zh-TW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助</a:t>
            </a:r>
            <a:endParaRPr lang="en-US" altLang="zh-TW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金額</a:t>
            </a:r>
            <a:endParaRPr lang="en-US" altLang="zh-TW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BC983DD5-BE90-4224-8258-AC3A453C000A}"/>
              </a:ext>
            </a:extLst>
          </p:cNvPr>
          <p:cNvSpPr txBox="1"/>
          <p:nvPr/>
        </p:nvSpPr>
        <p:spPr>
          <a:xfrm>
            <a:off x="3934543" y="1290773"/>
            <a:ext cx="4891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800" dirty="0">
                <a:effectLst/>
                <a:ea typeface="標楷體" panose="03000509000000000000" pitchFamily="65" charset="-120"/>
                <a:cs typeface="F"/>
              </a:rPr>
              <a:t>透過事業單位或團體，提供職場學習及再適應之機會，使其重返職場，特訂定本計畫。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87A707F7-56C3-436C-AB77-E0EB00851BB1}"/>
              </a:ext>
            </a:extLst>
          </p:cNvPr>
          <p:cNvSpPr txBox="1"/>
          <p:nvPr/>
        </p:nvSpPr>
        <p:spPr>
          <a:xfrm>
            <a:off x="4377972" y="6477476"/>
            <a:ext cx="4891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dirty="0">
                <a:effectLst/>
                <a:ea typeface="標楷體" panose="03000509000000000000" pitchFamily="65" charset="-120"/>
                <a:cs typeface="F"/>
              </a:rPr>
              <a:t>符合本計畫各款失業之特定對象</a:t>
            </a:r>
            <a:r>
              <a:rPr lang="zh-TW" altLang="zh-TW" sz="1800" dirty="0">
                <a:effectLst/>
                <a:ea typeface="標楷體" panose="03000509000000000000" pitchFamily="65" charset="-120"/>
                <a:cs typeface="F"/>
              </a:rPr>
              <a:t>。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F3FB34F6-2472-48D8-913B-3F409FF9FB96}"/>
              </a:ext>
            </a:extLst>
          </p:cNvPr>
          <p:cNvSpPr txBox="1"/>
          <p:nvPr/>
        </p:nvSpPr>
        <p:spPr>
          <a:xfrm>
            <a:off x="8456368" y="2770617"/>
            <a:ext cx="34448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ea typeface="標楷體" panose="03000509000000000000" pitchFamily="65" charset="-120"/>
              </a:rPr>
              <a:t>最長以三個月為限。</a:t>
            </a:r>
            <a:endParaRPr lang="en-US" altLang="zh-TW" dirty="0">
              <a:ea typeface="標楷體" panose="03000509000000000000" pitchFamily="65" charset="-120"/>
            </a:endParaRPr>
          </a:p>
          <a:p>
            <a:r>
              <a:rPr lang="zh-TW" altLang="en-US" dirty="0">
                <a:ea typeface="標楷體" panose="03000509000000000000" pitchFamily="65" charset="-120"/>
              </a:rPr>
              <a:t>惟</a:t>
            </a:r>
            <a:r>
              <a:rPr lang="zh-TW" altLang="en-US" u="sng" dirty="0">
                <a:ea typeface="標楷體" panose="03000509000000000000" pitchFamily="65" charset="-120"/>
              </a:rPr>
              <a:t>高齡者、</a:t>
            </a:r>
            <a:r>
              <a:rPr lang="zh-TW" altLang="zh-TW" u="sng" dirty="0">
                <a:ea typeface="標楷體" panose="03000509000000000000" pitchFamily="65" charset="-120"/>
              </a:rPr>
              <a:t>身心障礙者</a:t>
            </a:r>
            <a:r>
              <a:rPr lang="zh-TW" altLang="en-US" u="sng" dirty="0">
                <a:ea typeface="標楷體" panose="03000509000000000000" pitchFamily="65" charset="-120"/>
              </a:rPr>
              <a:t>、</a:t>
            </a:r>
            <a:r>
              <a:rPr lang="zh-TW" altLang="zh-TW" u="sng" dirty="0">
                <a:ea typeface="標楷體" panose="03000509000000000000" pitchFamily="65" charset="-120"/>
              </a:rPr>
              <a:t>更生受保護人</a:t>
            </a:r>
            <a:r>
              <a:rPr lang="zh-TW" altLang="en-US" u="sng" dirty="0">
                <a:ea typeface="標楷體" panose="03000509000000000000" pitchFamily="65" charset="-120"/>
              </a:rPr>
              <a:t>、</a:t>
            </a:r>
            <a:r>
              <a:rPr lang="zh-TW" altLang="zh-TW" u="sng" dirty="0">
                <a:ea typeface="標楷體" panose="03000509000000000000" pitchFamily="65" charset="-120"/>
              </a:rPr>
              <a:t>十五歲以上未滿十八歲之未就學未就業少年</a:t>
            </a:r>
            <a:r>
              <a:rPr lang="zh-TW" altLang="en-US" u="sng" dirty="0">
                <a:ea typeface="標楷體" panose="03000509000000000000" pitchFamily="65" charset="-120"/>
              </a:rPr>
              <a:t>、</a:t>
            </a:r>
            <a:r>
              <a:rPr lang="zh-TW" altLang="zh-TW" u="sng" dirty="0">
                <a:ea typeface="標楷體" panose="03000509000000000000" pitchFamily="65" charset="-120"/>
              </a:rPr>
              <a:t>施用毒品者</a:t>
            </a:r>
            <a:r>
              <a:rPr lang="zh-TW" altLang="en-US" dirty="0">
                <a:ea typeface="標楷體" panose="03000509000000000000" pitchFamily="65" charset="-120"/>
              </a:rPr>
              <a:t>經評估後得延長至六個月。</a:t>
            </a:r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C308A3F8-FACB-4C4A-8D1C-B2E663B8EBF8}"/>
              </a:ext>
            </a:extLst>
          </p:cNvPr>
          <p:cNvSpPr txBox="1"/>
          <p:nvPr/>
        </p:nvSpPr>
        <p:spPr>
          <a:xfrm>
            <a:off x="-173855" y="2613895"/>
            <a:ext cx="3982626" cy="2344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6600" indent="-355600" algn="just">
              <a:lnSpc>
                <a:spcPts val="2200"/>
              </a:lnSpc>
            </a:pPr>
            <a:r>
              <a:rPr lang="en-US" altLang="zh-TW" sz="18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8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一</a:t>
            </a:r>
            <a:r>
              <a:rPr lang="en-US" altLang="zh-TW" sz="18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800" b="1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個案職場學習及再適應津貼：</a:t>
            </a:r>
            <a:r>
              <a:rPr lang="zh-TW" altLang="zh-TW" sz="18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按中央主管機關公告之每小時基本工資核給，且不超過每月基本工資。</a:t>
            </a:r>
            <a:endParaRPr lang="zh-TW" altLang="zh-TW" sz="18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marL="736600" indent="-355600" algn="just">
              <a:lnSpc>
                <a:spcPts val="2200"/>
              </a:lnSpc>
            </a:pPr>
            <a:r>
              <a:rPr lang="en-US" altLang="zh-TW" sz="18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8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二</a:t>
            </a:r>
            <a:r>
              <a:rPr lang="en-US" altLang="zh-TW" sz="18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800" b="1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用人單位行政管理及輔導費：</a:t>
            </a:r>
            <a:r>
              <a:rPr lang="zh-TW" altLang="zh-TW" sz="18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以實際核發職場學習及再適應津貼金額之</a:t>
            </a:r>
            <a:r>
              <a:rPr lang="en-US" altLang="zh-TW" sz="18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30%</a:t>
            </a:r>
            <a:r>
              <a:rPr lang="zh-TW" altLang="zh-TW" sz="18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核給。</a:t>
            </a:r>
            <a:endParaRPr lang="zh-TW" altLang="zh-TW" sz="18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endParaRPr lang="zh-TW" altLang="en-US" dirty="0"/>
          </a:p>
        </p:txBody>
      </p:sp>
      <p:pic>
        <p:nvPicPr>
          <p:cNvPr id="60" name="圖片 59">
            <a:extLst>
              <a:ext uri="{FF2B5EF4-FFF2-40B4-BE49-F238E27FC236}">
                <a16:creationId xmlns:a16="http://schemas.microsoft.com/office/drawing/2014/main" id="{482E7AAE-00D5-475D-A8E8-DD6B4CCDC5F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751" y="3660197"/>
            <a:ext cx="631339" cy="957894"/>
          </a:xfrm>
          <a:prstGeom prst="rect">
            <a:avLst/>
          </a:prstGeom>
        </p:spPr>
      </p:pic>
      <p:sp>
        <p:nvSpPr>
          <p:cNvPr id="61" name="Block Arc 11">
            <a:extLst>
              <a:ext uri="{FF2B5EF4-FFF2-40B4-BE49-F238E27FC236}">
                <a16:creationId xmlns:a16="http://schemas.microsoft.com/office/drawing/2014/main" id="{374175FF-6800-4E62-95BE-63DD65BCC020}"/>
              </a:ext>
            </a:extLst>
          </p:cNvPr>
          <p:cNvSpPr/>
          <p:nvPr/>
        </p:nvSpPr>
        <p:spPr>
          <a:xfrm rot="10800000">
            <a:off x="4219585" y="3978615"/>
            <a:ext cx="202376" cy="335882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2" name="Rounded Rectangle 20">
            <a:extLst>
              <a:ext uri="{FF2B5EF4-FFF2-40B4-BE49-F238E27FC236}">
                <a16:creationId xmlns:a16="http://schemas.microsoft.com/office/drawing/2014/main" id="{E0D17938-208F-4D0C-BCB3-96CBDBF4BED7}"/>
              </a:ext>
            </a:extLst>
          </p:cNvPr>
          <p:cNvSpPr>
            <a:spLocks noChangeAspect="1"/>
          </p:cNvSpPr>
          <p:nvPr/>
        </p:nvSpPr>
        <p:spPr>
          <a:xfrm rot="2160000">
            <a:off x="7694108" y="4014121"/>
            <a:ext cx="317347" cy="342413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4" name="Round Same Side Corner Rectangle 8">
            <a:extLst>
              <a:ext uri="{FF2B5EF4-FFF2-40B4-BE49-F238E27FC236}">
                <a16:creationId xmlns:a16="http://schemas.microsoft.com/office/drawing/2014/main" id="{4546C5A4-6E5A-422B-8A75-2F301DF34F25}"/>
              </a:ext>
            </a:extLst>
          </p:cNvPr>
          <p:cNvSpPr/>
          <p:nvPr/>
        </p:nvSpPr>
        <p:spPr>
          <a:xfrm>
            <a:off x="5895279" y="5589711"/>
            <a:ext cx="456843" cy="425480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14D7213-14D5-457B-B78A-7E79417741FE}"/>
              </a:ext>
            </a:extLst>
          </p:cNvPr>
          <p:cNvSpPr txBox="1"/>
          <p:nvPr/>
        </p:nvSpPr>
        <p:spPr>
          <a:xfrm>
            <a:off x="1255827" y="4618091"/>
            <a:ext cx="3587852" cy="262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F"/>
              </a:rPr>
              <a:t>一</a:t>
            </a:r>
            <a:r>
              <a:rPr lang="en-US" altLang="zh-TW" sz="1200" kern="15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F"/>
              </a:rPr>
              <a:t>獨力負擔家計者。</a:t>
            </a:r>
            <a:endParaRPr lang="en-US" altLang="zh-TW" sz="1200" kern="15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二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中高齡者。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三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高齡者。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四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身心障礙者。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五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原住民。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六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低收入戶或中低收入戶中有工作能力者。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七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長期失業者。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八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二度就業婦女。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endParaRPr lang="zh-TW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F3917B8-B71D-4B85-8BC5-779CFDF602DB}"/>
              </a:ext>
            </a:extLst>
          </p:cNvPr>
          <p:cNvSpPr txBox="1"/>
          <p:nvPr/>
        </p:nvSpPr>
        <p:spPr>
          <a:xfrm>
            <a:off x="8036373" y="4615271"/>
            <a:ext cx="3847528" cy="2626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九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家庭暴力及性侵害被害人。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更生受保護人。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十一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十五歲以上未滿十八歲之未就學未就業少年。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十二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新住民。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十三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犯罪被害人。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十四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人口販運被害人。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十五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施用毒品者。</a:t>
            </a:r>
            <a:endParaRPr lang="en-US" altLang="zh-TW" sz="1200" kern="150" dirty="0"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pPr lvl="0" algn="just">
              <a:lnSpc>
                <a:spcPts val="2200"/>
              </a:lnSpc>
              <a:buSzPts val="1400"/>
            </a:pPr>
            <a:r>
              <a:rPr lang="en-US" altLang="zh-TW" sz="1200" kern="15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F"/>
              </a:rPr>
              <a:t>(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十六</a:t>
            </a:r>
            <a:r>
              <a:rPr lang="en-US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)</a:t>
            </a:r>
            <a:r>
              <a:rPr lang="zh-TW" altLang="zh-TW" sz="1200" kern="15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F"/>
              </a:rPr>
              <a:t>其他經公立就業服務機構評估認定需要協助者。</a:t>
            </a:r>
            <a:endParaRPr lang="zh-TW" altLang="zh-TW" sz="1200" kern="15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F"/>
            </a:endParaRPr>
          </a:p>
          <a:p>
            <a:endParaRPr lang="zh-TW" altLang="en-US" dirty="0"/>
          </a:p>
        </p:txBody>
      </p:sp>
      <p:sp>
        <p:nvSpPr>
          <p:cNvPr id="12" name="箭號: 向右 11">
            <a:extLst>
              <a:ext uri="{FF2B5EF4-FFF2-40B4-BE49-F238E27FC236}">
                <a16:creationId xmlns:a16="http://schemas.microsoft.com/office/drawing/2014/main" id="{59B668B2-3B54-4674-B5F6-4962794B70D5}"/>
              </a:ext>
            </a:extLst>
          </p:cNvPr>
          <p:cNvSpPr/>
          <p:nvPr/>
        </p:nvSpPr>
        <p:spPr>
          <a:xfrm rot="13388392">
            <a:off x="4812180" y="6061650"/>
            <a:ext cx="527675" cy="37014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箭號: 向右 44">
            <a:extLst>
              <a:ext uri="{FF2B5EF4-FFF2-40B4-BE49-F238E27FC236}">
                <a16:creationId xmlns:a16="http://schemas.microsoft.com/office/drawing/2014/main" id="{929308D9-14EB-44C1-8A9E-A5D49B1BD0CB}"/>
              </a:ext>
            </a:extLst>
          </p:cNvPr>
          <p:cNvSpPr/>
          <p:nvPr/>
        </p:nvSpPr>
        <p:spPr>
          <a:xfrm rot="18500877">
            <a:off x="6811885" y="6050009"/>
            <a:ext cx="527675" cy="370149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6077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435</Words>
  <Application>Microsoft Office PowerPoint</Application>
  <PresentationFormat>寬螢幕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等线</vt:lpstr>
      <vt:lpstr>F</vt:lpstr>
      <vt:lpstr>맑은 고딕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游育慈</dc:creator>
  <cp:lastModifiedBy>Windows 使用者</cp:lastModifiedBy>
  <cp:revision>173</cp:revision>
  <cp:lastPrinted>2022-03-02T08:32:31Z</cp:lastPrinted>
  <dcterms:created xsi:type="dcterms:W3CDTF">2021-12-30T05:35:15Z</dcterms:created>
  <dcterms:modified xsi:type="dcterms:W3CDTF">2022-06-16T01:32:23Z</dcterms:modified>
</cp:coreProperties>
</file>