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89" r:id="rId2"/>
    <p:sldId id="263" r:id="rId3"/>
    <p:sldId id="300" r:id="rId4"/>
    <p:sldId id="310" r:id="rId5"/>
    <p:sldId id="293" r:id="rId6"/>
    <p:sldId id="313" r:id="rId7"/>
    <p:sldId id="314" r:id="rId8"/>
    <p:sldId id="296" r:id="rId9"/>
    <p:sldId id="280" r:id="rId10"/>
    <p:sldId id="299" r:id="rId11"/>
  </p:sldIdLst>
  <p:sldSz cx="12192000" cy="6858000"/>
  <p:notesSz cx="6700838" cy="983615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游育慈" initials="游育慈" lastIdx="1" clrIdx="0">
    <p:extLst>
      <p:ext uri="{19B8F6BF-5375-455C-9EA6-DF929625EA0E}">
        <p15:presenceInfo xmlns:p15="http://schemas.microsoft.com/office/powerpoint/2012/main" userId="S-1-5-21-3972861348-194287667-1509265992-1247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BDC8"/>
    <a:srgbClr val="FFCCFF"/>
    <a:srgbClr val="FFFFCC"/>
    <a:srgbClr val="E17680"/>
    <a:srgbClr val="000066"/>
    <a:srgbClr val="ED4857"/>
    <a:srgbClr val="F68C2D"/>
    <a:srgbClr val="0F5E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淺色樣式 2 - 輔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290" autoAdjust="0"/>
  </p:normalViewPr>
  <p:slideViewPr>
    <p:cSldViewPr snapToGrid="0" showGuides="1">
      <p:cViewPr varScale="1">
        <p:scale>
          <a:sx n="80" d="100"/>
          <a:sy n="80" d="100"/>
        </p:scale>
        <p:origin x="54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03696" cy="4935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795591" y="0"/>
            <a:ext cx="2903696" cy="4935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6C2E42-BFCC-40EA-8993-81C8A1AA4EEE}" type="datetimeFigureOut">
              <a:rPr lang="zh-CN" altLang="en-US" smtClean="0"/>
              <a:t>2021/10/6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0050" y="1230313"/>
            <a:ext cx="5900738" cy="3319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0084" y="4733647"/>
            <a:ext cx="5360670" cy="38729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342636"/>
            <a:ext cx="2903696" cy="4935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795591" y="9342636"/>
            <a:ext cx="2903696" cy="4935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C04B92-5184-4370-883C-D72A6DD206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3668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04B92-5184-4370-883C-D72A6DD2061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7489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04B92-5184-4370-883C-D72A6DD2061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3922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04B92-5184-4370-883C-D72A6DD2061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4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受保護少年計畫</a:t>
            </a:r>
            <a:r>
              <a:rPr lang="en-US" altLang="zh-TW" dirty="0"/>
              <a:t>(</a:t>
            </a:r>
            <a:r>
              <a:rPr lang="zh-TW" altLang="en-US" dirty="0"/>
              <a:t>法院駐點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就促課程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b="0" i="0" u="sng" dirty="0">
                <a:solidFill>
                  <a:srgbClr val="1A0DAB"/>
                </a:solidFill>
                <a:effectLst/>
                <a:latin typeface="arial" panose="020B0604020202020204" pitchFamily="34" charset="0"/>
              </a:rPr>
              <a:t>教育部國民及學前教育署 </a:t>
            </a:r>
            <a:r>
              <a:rPr lang="zh-TW" altLang="en-US" dirty="0"/>
              <a:t>國教署中離生名冊</a:t>
            </a:r>
            <a:endParaRPr lang="en-US" altLang="zh-TW" dirty="0"/>
          </a:p>
          <a:p>
            <a:r>
              <a:rPr lang="zh-TW" altLang="en-US" dirty="0"/>
              <a:t>職涯諮商</a:t>
            </a:r>
            <a:endParaRPr lang="en-US" altLang="zh-TW" dirty="0"/>
          </a:p>
          <a:p>
            <a:r>
              <a:rPr lang="zh-TW" altLang="en-US" dirty="0"/>
              <a:t>職學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C04B92-5184-4370-883C-D72A6DD2061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6420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04B92-5184-4370-883C-D72A6DD2061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6184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3AAB9-B6DF-4352-AE89-D62A810CE8BC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3780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04B92-5184-4370-883C-D72A6DD2061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96533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就服據點聯絡地圖、職缺條件塞選、路徑規劃供、其他資源連結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04B92-5184-4370-883C-D72A6DD2061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63523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04B92-5184-4370-883C-D72A6DD2061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6331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9599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7371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8756650" y="1397000"/>
            <a:ext cx="2260600" cy="4019550"/>
          </a:xfrm>
          <a:custGeom>
            <a:avLst/>
            <a:gdLst>
              <a:gd name="connsiteX0" fmla="*/ 0 w 2260600"/>
              <a:gd name="connsiteY0" fmla="*/ 0 h 4019550"/>
              <a:gd name="connsiteX1" fmla="*/ 2260600 w 2260600"/>
              <a:gd name="connsiteY1" fmla="*/ 0 h 4019550"/>
              <a:gd name="connsiteX2" fmla="*/ 2260600 w 2260600"/>
              <a:gd name="connsiteY2" fmla="*/ 4019550 h 4019550"/>
              <a:gd name="connsiteX3" fmla="*/ 0 w 2260600"/>
              <a:gd name="connsiteY3" fmla="*/ 4019550 h 401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0600" h="4019550">
                <a:moveTo>
                  <a:pt x="0" y="0"/>
                </a:moveTo>
                <a:lnTo>
                  <a:pt x="2260600" y="0"/>
                </a:lnTo>
                <a:lnTo>
                  <a:pt x="2260600" y="4019550"/>
                </a:lnTo>
                <a:lnTo>
                  <a:pt x="0" y="40195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7474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1368718" y="2087742"/>
            <a:ext cx="2807042" cy="3520579"/>
          </a:xfrm>
          <a:custGeom>
            <a:avLst/>
            <a:gdLst>
              <a:gd name="connsiteX0" fmla="*/ 0 w 2807042"/>
              <a:gd name="connsiteY0" fmla="*/ 0 h 3520579"/>
              <a:gd name="connsiteX1" fmla="*/ 2807042 w 2807042"/>
              <a:gd name="connsiteY1" fmla="*/ 0 h 3520579"/>
              <a:gd name="connsiteX2" fmla="*/ 2807042 w 2807042"/>
              <a:gd name="connsiteY2" fmla="*/ 3520579 h 3520579"/>
              <a:gd name="connsiteX3" fmla="*/ 0 w 2807042"/>
              <a:gd name="connsiteY3" fmla="*/ 3520579 h 3520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7042" h="3520579">
                <a:moveTo>
                  <a:pt x="0" y="0"/>
                </a:moveTo>
                <a:lnTo>
                  <a:pt x="2807042" y="0"/>
                </a:lnTo>
                <a:lnTo>
                  <a:pt x="2807042" y="3520579"/>
                </a:lnTo>
                <a:lnTo>
                  <a:pt x="0" y="352057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6029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1540154" y="2983847"/>
            <a:ext cx="2092108" cy="2102807"/>
          </a:xfrm>
          <a:custGeom>
            <a:avLst/>
            <a:gdLst>
              <a:gd name="connsiteX0" fmla="*/ 0 w 2092108"/>
              <a:gd name="connsiteY0" fmla="*/ 0 h 2102807"/>
              <a:gd name="connsiteX1" fmla="*/ 2092108 w 2092108"/>
              <a:gd name="connsiteY1" fmla="*/ 0 h 2102807"/>
              <a:gd name="connsiteX2" fmla="*/ 2092108 w 2092108"/>
              <a:gd name="connsiteY2" fmla="*/ 2102807 h 2102807"/>
              <a:gd name="connsiteX3" fmla="*/ 0 w 2092108"/>
              <a:gd name="connsiteY3" fmla="*/ 2102807 h 2102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108" h="2102807">
                <a:moveTo>
                  <a:pt x="0" y="0"/>
                </a:moveTo>
                <a:lnTo>
                  <a:pt x="2092108" y="0"/>
                </a:lnTo>
                <a:lnTo>
                  <a:pt x="2092108" y="2102807"/>
                </a:lnTo>
                <a:lnTo>
                  <a:pt x="0" y="210280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3874193" y="2983847"/>
            <a:ext cx="2092108" cy="2102807"/>
          </a:xfrm>
          <a:custGeom>
            <a:avLst/>
            <a:gdLst>
              <a:gd name="connsiteX0" fmla="*/ 0 w 2092108"/>
              <a:gd name="connsiteY0" fmla="*/ 0 h 2102807"/>
              <a:gd name="connsiteX1" fmla="*/ 2092108 w 2092108"/>
              <a:gd name="connsiteY1" fmla="*/ 0 h 2102807"/>
              <a:gd name="connsiteX2" fmla="*/ 2092108 w 2092108"/>
              <a:gd name="connsiteY2" fmla="*/ 2102807 h 2102807"/>
              <a:gd name="connsiteX3" fmla="*/ 0 w 2092108"/>
              <a:gd name="connsiteY3" fmla="*/ 2102807 h 2102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108" h="2102807">
                <a:moveTo>
                  <a:pt x="0" y="0"/>
                </a:moveTo>
                <a:lnTo>
                  <a:pt x="2092108" y="0"/>
                </a:lnTo>
                <a:lnTo>
                  <a:pt x="2092108" y="2102807"/>
                </a:lnTo>
                <a:lnTo>
                  <a:pt x="0" y="210280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6214998" y="2983847"/>
            <a:ext cx="2092108" cy="2102807"/>
          </a:xfrm>
          <a:custGeom>
            <a:avLst/>
            <a:gdLst>
              <a:gd name="connsiteX0" fmla="*/ 0 w 2092108"/>
              <a:gd name="connsiteY0" fmla="*/ 0 h 2102807"/>
              <a:gd name="connsiteX1" fmla="*/ 2092108 w 2092108"/>
              <a:gd name="connsiteY1" fmla="*/ 0 h 2102807"/>
              <a:gd name="connsiteX2" fmla="*/ 2092108 w 2092108"/>
              <a:gd name="connsiteY2" fmla="*/ 2102807 h 2102807"/>
              <a:gd name="connsiteX3" fmla="*/ 0 w 2092108"/>
              <a:gd name="connsiteY3" fmla="*/ 2102807 h 2102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108" h="2102807">
                <a:moveTo>
                  <a:pt x="0" y="0"/>
                </a:moveTo>
                <a:lnTo>
                  <a:pt x="2092108" y="0"/>
                </a:lnTo>
                <a:lnTo>
                  <a:pt x="2092108" y="2102807"/>
                </a:lnTo>
                <a:lnTo>
                  <a:pt x="0" y="210280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8549038" y="2983847"/>
            <a:ext cx="2092108" cy="2102807"/>
          </a:xfrm>
          <a:custGeom>
            <a:avLst/>
            <a:gdLst>
              <a:gd name="connsiteX0" fmla="*/ 0 w 2092108"/>
              <a:gd name="connsiteY0" fmla="*/ 0 h 2102807"/>
              <a:gd name="connsiteX1" fmla="*/ 2092108 w 2092108"/>
              <a:gd name="connsiteY1" fmla="*/ 0 h 2102807"/>
              <a:gd name="connsiteX2" fmla="*/ 2092108 w 2092108"/>
              <a:gd name="connsiteY2" fmla="*/ 2102807 h 2102807"/>
              <a:gd name="connsiteX3" fmla="*/ 0 w 2092108"/>
              <a:gd name="connsiteY3" fmla="*/ 2102807 h 2102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108" h="2102807">
                <a:moveTo>
                  <a:pt x="0" y="0"/>
                </a:moveTo>
                <a:lnTo>
                  <a:pt x="2092108" y="0"/>
                </a:lnTo>
                <a:lnTo>
                  <a:pt x="2092108" y="2102807"/>
                </a:lnTo>
                <a:lnTo>
                  <a:pt x="0" y="210280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7137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6959393" y="3034573"/>
            <a:ext cx="3499308" cy="2216665"/>
          </a:xfrm>
          <a:custGeom>
            <a:avLst/>
            <a:gdLst>
              <a:gd name="connsiteX0" fmla="*/ 0 w 3499308"/>
              <a:gd name="connsiteY0" fmla="*/ 0 h 2216665"/>
              <a:gd name="connsiteX1" fmla="*/ 3499308 w 3499308"/>
              <a:gd name="connsiteY1" fmla="*/ 0 h 2216665"/>
              <a:gd name="connsiteX2" fmla="*/ 3499308 w 3499308"/>
              <a:gd name="connsiteY2" fmla="*/ 2216665 h 2216665"/>
              <a:gd name="connsiteX3" fmla="*/ 0 w 3499308"/>
              <a:gd name="connsiteY3" fmla="*/ 2216665 h 2216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9308" h="2216665">
                <a:moveTo>
                  <a:pt x="0" y="0"/>
                </a:moveTo>
                <a:lnTo>
                  <a:pt x="3499308" y="0"/>
                </a:lnTo>
                <a:lnTo>
                  <a:pt x="3499308" y="2216665"/>
                </a:lnTo>
                <a:lnTo>
                  <a:pt x="0" y="22166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738105" y="3034573"/>
            <a:ext cx="3499308" cy="2216665"/>
          </a:xfrm>
          <a:custGeom>
            <a:avLst/>
            <a:gdLst>
              <a:gd name="connsiteX0" fmla="*/ 0 w 3499308"/>
              <a:gd name="connsiteY0" fmla="*/ 0 h 2216665"/>
              <a:gd name="connsiteX1" fmla="*/ 3499308 w 3499308"/>
              <a:gd name="connsiteY1" fmla="*/ 0 h 2216665"/>
              <a:gd name="connsiteX2" fmla="*/ 3499308 w 3499308"/>
              <a:gd name="connsiteY2" fmla="*/ 2216665 h 2216665"/>
              <a:gd name="connsiteX3" fmla="*/ 0 w 3499308"/>
              <a:gd name="connsiteY3" fmla="*/ 2216665 h 2216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9308" h="2216665">
                <a:moveTo>
                  <a:pt x="0" y="0"/>
                </a:moveTo>
                <a:lnTo>
                  <a:pt x="3499308" y="0"/>
                </a:lnTo>
                <a:lnTo>
                  <a:pt x="3499308" y="2216665"/>
                </a:lnTo>
                <a:lnTo>
                  <a:pt x="0" y="22166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1406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矩形 3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392260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EF32-BCB3-41CC-A3B8-0FAC02F2E151}" type="datetime1">
              <a:rPr lang="zh-TW" altLang="en-US" smtClean="0"/>
              <a:t>2021/10/6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6F7E0-F33E-4355-A78C-449357929B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5595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1369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8" r:id="rId3"/>
    <p:sldLayoutId id="2147483667" r:id="rId4"/>
    <p:sldLayoutId id="2147483666" r:id="rId5"/>
    <p:sldLayoutId id="2147483665" r:id="rId6"/>
    <p:sldLayoutId id="2147483669" r:id="rId7"/>
    <p:sldLayoutId id="2147483670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01" y="1"/>
            <a:ext cx="9605919" cy="712319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8303" y="1893526"/>
            <a:ext cx="3775393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>
              <a:defRPr/>
            </a:pPr>
            <a:r>
              <a:rPr lang="zh-TW" altLang="en-US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桃園市政府</a:t>
            </a:r>
          </a:p>
          <a:p>
            <a:pPr lvl="0" algn="ctr">
              <a:defRPr/>
            </a:pPr>
            <a:r>
              <a:rPr lang="zh-TW" altLang="en-US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就業職訓服務處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398756" y="3500104"/>
            <a:ext cx="3775393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altLang="ko-KR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ko-KR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7C617CD8-6C10-40EA-BCC4-CDE41FB039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73882"/>
            <a:ext cx="567548" cy="849155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CDBD4CB1-476D-4921-97E6-3BA6F27613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27" y="221744"/>
            <a:ext cx="688547" cy="688547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75E7458B-F8B5-4E8E-8D60-09B1D86BEF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823" y="104816"/>
            <a:ext cx="483420" cy="787285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B49F73F2-4FC8-42D4-91F7-07723127CC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451" y="5635252"/>
            <a:ext cx="625381" cy="885494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4CFFB73D-1659-4E95-B637-7C23103CA4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355" y="5742019"/>
            <a:ext cx="783041" cy="82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63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01" y="1"/>
            <a:ext cx="9605919" cy="712319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8303" y="1893526"/>
            <a:ext cx="3775393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>
              <a:defRPr/>
            </a:pPr>
            <a:r>
              <a:rPr lang="zh-TW" altLang="en-US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桃園市政府</a:t>
            </a:r>
          </a:p>
          <a:p>
            <a:pPr lvl="0" algn="ctr">
              <a:defRPr/>
            </a:pPr>
            <a:r>
              <a:rPr lang="zh-TW" altLang="en-US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就業職訓服務處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208303" y="3641036"/>
            <a:ext cx="3775393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altLang="ko-KR" sz="5000" dirty="0">
                <a:latin typeface="標楷體" panose="03000509000000000000" pitchFamily="65" charset="-120"/>
                <a:ea typeface="標楷體" panose="03000509000000000000" pitchFamily="65" charset="-120"/>
              </a:rPr>
              <a:t>Thank You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7C617CD8-6C10-40EA-BCC4-CDE41FB039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73882"/>
            <a:ext cx="567548" cy="849155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CDBD4CB1-476D-4921-97E6-3BA6F27613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27" y="221744"/>
            <a:ext cx="688547" cy="688547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75E7458B-F8B5-4E8E-8D60-09B1D86BEF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823" y="104816"/>
            <a:ext cx="483420" cy="787285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B49F73F2-4FC8-42D4-91F7-07723127CC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451" y="5635252"/>
            <a:ext cx="625381" cy="885494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4CFFB73D-1659-4E95-B637-7C23103CA4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355" y="5742019"/>
            <a:ext cx="783041" cy="82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24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7410705" y="1609444"/>
            <a:ext cx="3766991" cy="63094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endParaRPr lang="en-US" altLang="zh-CN" sz="3500" b="1" dirty="0">
              <a:solidFill>
                <a:schemeClr val="tx1">
                  <a:lumMod val="65000"/>
                  <a:lumOff val="3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448858" y="6497465"/>
            <a:ext cx="1294285" cy="0"/>
            <a:chOff x="5451631" y="5125866"/>
            <a:chExt cx="1294285" cy="0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5451631" y="5125866"/>
              <a:ext cx="303921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5781752" y="5125866"/>
              <a:ext cx="303921" cy="0"/>
            </a:xfrm>
            <a:prstGeom prst="line">
              <a:avLst/>
            </a:prstGeom>
            <a:ln w="508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6111874" y="5125866"/>
              <a:ext cx="303921" cy="0"/>
            </a:xfrm>
            <a:prstGeom prst="line">
              <a:avLst/>
            </a:prstGeom>
            <a:ln w="508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6441995" y="5125866"/>
              <a:ext cx="303921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3953" y="1476634"/>
            <a:ext cx="5030814" cy="373056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3324601" y="2469857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TW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簡報</a:t>
            </a:r>
            <a:endParaRPr lang="en-US" altLang="zh-TW" sz="3600" b="1" dirty="0">
              <a:solidFill>
                <a:schemeClr val="tx1">
                  <a:lumMod val="85000"/>
                  <a:lumOff val="1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大綱</a:t>
            </a:r>
            <a:endParaRPr lang="zh-CN" alt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7410705" y="3044758"/>
            <a:ext cx="3775393" cy="990802"/>
            <a:chOff x="2976152" y="4708118"/>
            <a:chExt cx="3775393" cy="990802"/>
          </a:xfrm>
        </p:grpSpPr>
        <p:sp>
          <p:nvSpPr>
            <p:cNvPr id="22" name="文本框 21"/>
            <p:cNvSpPr txBox="1"/>
            <p:nvPr/>
          </p:nvSpPr>
          <p:spPr>
            <a:xfrm>
              <a:off x="2976152" y="5067978"/>
              <a:ext cx="3766991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endParaRPr lang="en-US" altLang="zh-CN" sz="3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2976152" y="4708118"/>
              <a:ext cx="3775393" cy="63094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TW" altLang="en-US" sz="35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青年就</a:t>
              </a:r>
              <a:r>
                <a:rPr lang="zh-TW" altLang="en-US" sz="3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業促進方案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410705" y="4014432"/>
            <a:ext cx="3766991" cy="990802"/>
            <a:chOff x="2976152" y="4708118"/>
            <a:chExt cx="3766991" cy="990802"/>
          </a:xfrm>
        </p:grpSpPr>
        <p:sp>
          <p:nvSpPr>
            <p:cNvPr id="25" name="文本框 24"/>
            <p:cNvSpPr txBox="1"/>
            <p:nvPr/>
          </p:nvSpPr>
          <p:spPr>
            <a:xfrm>
              <a:off x="2976152" y="5067978"/>
              <a:ext cx="3766991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endParaRPr lang="en-US" altLang="zh-CN" sz="3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2976152" y="4708118"/>
              <a:ext cx="2877711" cy="63094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TW" altLang="en-US" sz="3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就業服務資訊</a:t>
              </a:r>
            </a:p>
          </p:txBody>
        </p:sp>
      </p:grpSp>
      <p:pic>
        <p:nvPicPr>
          <p:cNvPr id="30" name="圖片 29">
            <a:extLst>
              <a:ext uri="{FF2B5EF4-FFF2-40B4-BE49-F238E27FC236}">
                <a16:creationId xmlns:a16="http://schemas.microsoft.com/office/drawing/2014/main" id="{A239EF10-A897-4567-A60F-74BD43942A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795" y="4869794"/>
            <a:ext cx="1686810" cy="1425220"/>
          </a:xfrm>
          <a:prstGeom prst="rect">
            <a:avLst/>
          </a:prstGeom>
        </p:spPr>
      </p:pic>
      <p:grpSp>
        <p:nvGrpSpPr>
          <p:cNvPr id="37" name="组合 51">
            <a:extLst>
              <a:ext uri="{FF2B5EF4-FFF2-40B4-BE49-F238E27FC236}">
                <a16:creationId xmlns:a16="http://schemas.microsoft.com/office/drawing/2014/main" id="{CD658C1E-F79B-4490-A096-914E001CD375}"/>
              </a:ext>
            </a:extLst>
          </p:cNvPr>
          <p:cNvGrpSpPr/>
          <p:nvPr/>
        </p:nvGrpSpPr>
        <p:grpSpPr>
          <a:xfrm>
            <a:off x="6743143" y="3114353"/>
            <a:ext cx="544081" cy="561347"/>
            <a:chOff x="2871809" y="2252236"/>
            <a:chExt cx="1951143" cy="1951139"/>
          </a:xfrm>
        </p:grpSpPr>
        <p:sp>
          <p:nvSpPr>
            <p:cNvPr id="38" name="ïṧḷïḓê-任意多边形: 形状 2">
              <a:extLst>
                <a:ext uri="{FF2B5EF4-FFF2-40B4-BE49-F238E27FC236}">
                  <a16:creationId xmlns:a16="http://schemas.microsoft.com/office/drawing/2014/main" id="{CCDBB1FC-1D9E-4171-BCF4-5AC774245E97}"/>
                </a:ext>
              </a:extLst>
            </p:cNvPr>
            <p:cNvSpPr/>
            <p:nvPr/>
          </p:nvSpPr>
          <p:spPr>
            <a:xfrm>
              <a:off x="2871809" y="2252236"/>
              <a:ext cx="1951143" cy="1951139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0" rIns="0" bIns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b="1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39" name="ïṧḷïḓê-Oval 3">
              <a:extLst>
                <a:ext uri="{FF2B5EF4-FFF2-40B4-BE49-F238E27FC236}">
                  <a16:creationId xmlns:a16="http://schemas.microsoft.com/office/drawing/2014/main" id="{A089923F-8789-4729-903E-3FB4D9E849D0}"/>
                </a:ext>
              </a:extLst>
            </p:cNvPr>
            <p:cNvSpPr/>
            <p:nvPr/>
          </p:nvSpPr>
          <p:spPr>
            <a:xfrm>
              <a:off x="3242110" y="2622534"/>
              <a:ext cx="1210543" cy="1210542"/>
            </a:xfrm>
            <a:prstGeom prst="ellipse">
              <a:avLst/>
            </a:prstGeom>
            <a:solidFill>
              <a:schemeClr val="accent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b="1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40" name="is1ide-文本框 24">
              <a:extLst>
                <a:ext uri="{FF2B5EF4-FFF2-40B4-BE49-F238E27FC236}">
                  <a16:creationId xmlns:a16="http://schemas.microsoft.com/office/drawing/2014/main" id="{08867581-3233-4497-B0C1-713B1F884129}"/>
                </a:ext>
              </a:extLst>
            </p:cNvPr>
            <p:cNvSpPr txBox="1"/>
            <p:nvPr/>
          </p:nvSpPr>
          <p:spPr>
            <a:xfrm>
              <a:off x="3253333" y="3087908"/>
              <a:ext cx="1188094" cy="564264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 fontScale="77500" lnSpcReduction="20000"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 sz="1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41" name="组合 51">
            <a:extLst>
              <a:ext uri="{FF2B5EF4-FFF2-40B4-BE49-F238E27FC236}">
                <a16:creationId xmlns:a16="http://schemas.microsoft.com/office/drawing/2014/main" id="{1F342CC2-E4AC-44B7-87F0-5278C2367BC8}"/>
              </a:ext>
            </a:extLst>
          </p:cNvPr>
          <p:cNvGrpSpPr/>
          <p:nvPr/>
        </p:nvGrpSpPr>
        <p:grpSpPr>
          <a:xfrm>
            <a:off x="6743143" y="4076086"/>
            <a:ext cx="544081" cy="561347"/>
            <a:chOff x="2871809" y="2252236"/>
            <a:chExt cx="1951143" cy="1951139"/>
          </a:xfrm>
        </p:grpSpPr>
        <p:sp>
          <p:nvSpPr>
            <p:cNvPr id="42" name="ïṧḷïḓê-任意多边形: 形状 2">
              <a:extLst>
                <a:ext uri="{FF2B5EF4-FFF2-40B4-BE49-F238E27FC236}">
                  <a16:creationId xmlns:a16="http://schemas.microsoft.com/office/drawing/2014/main" id="{DDE0F62F-CCF3-4B69-AE15-14C4A68BE5B5}"/>
                </a:ext>
              </a:extLst>
            </p:cNvPr>
            <p:cNvSpPr/>
            <p:nvPr/>
          </p:nvSpPr>
          <p:spPr>
            <a:xfrm>
              <a:off x="2871809" y="2252236"/>
              <a:ext cx="1951143" cy="1951139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0" rIns="0" bIns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b="1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43" name="ïṧḷïḓê-Oval 3">
              <a:extLst>
                <a:ext uri="{FF2B5EF4-FFF2-40B4-BE49-F238E27FC236}">
                  <a16:creationId xmlns:a16="http://schemas.microsoft.com/office/drawing/2014/main" id="{96171CF2-5093-4AD8-A9E0-4A91CB4B1815}"/>
                </a:ext>
              </a:extLst>
            </p:cNvPr>
            <p:cNvSpPr/>
            <p:nvPr/>
          </p:nvSpPr>
          <p:spPr>
            <a:xfrm>
              <a:off x="3242110" y="2622534"/>
              <a:ext cx="1210543" cy="1210542"/>
            </a:xfrm>
            <a:prstGeom prst="ellipse">
              <a:avLst/>
            </a:prstGeom>
            <a:solidFill>
              <a:schemeClr val="accent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b="1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44" name="is1ide-文本框 24">
              <a:extLst>
                <a:ext uri="{FF2B5EF4-FFF2-40B4-BE49-F238E27FC236}">
                  <a16:creationId xmlns:a16="http://schemas.microsoft.com/office/drawing/2014/main" id="{5E50A65C-3E0A-4770-82F3-498B510D9295}"/>
                </a:ext>
              </a:extLst>
            </p:cNvPr>
            <p:cNvSpPr txBox="1"/>
            <p:nvPr/>
          </p:nvSpPr>
          <p:spPr>
            <a:xfrm>
              <a:off x="3253333" y="3087908"/>
              <a:ext cx="1188094" cy="564264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 fontScale="77500" lnSpcReduction="20000"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 sz="1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34" name="组合 51">
            <a:extLst>
              <a:ext uri="{FF2B5EF4-FFF2-40B4-BE49-F238E27FC236}">
                <a16:creationId xmlns:a16="http://schemas.microsoft.com/office/drawing/2014/main" id="{C3250E12-647D-4C6D-B0F3-E087404335F1}"/>
              </a:ext>
            </a:extLst>
          </p:cNvPr>
          <p:cNvGrpSpPr/>
          <p:nvPr/>
        </p:nvGrpSpPr>
        <p:grpSpPr>
          <a:xfrm>
            <a:off x="6735778" y="2198046"/>
            <a:ext cx="544081" cy="561347"/>
            <a:chOff x="2871809" y="2252236"/>
            <a:chExt cx="1951143" cy="1951139"/>
          </a:xfrm>
        </p:grpSpPr>
        <p:sp>
          <p:nvSpPr>
            <p:cNvPr id="35" name="ïṧḷïḓê-任意多边形: 形状 2">
              <a:extLst>
                <a:ext uri="{FF2B5EF4-FFF2-40B4-BE49-F238E27FC236}">
                  <a16:creationId xmlns:a16="http://schemas.microsoft.com/office/drawing/2014/main" id="{D5283F85-01F1-4297-A903-736A1CDDABC0}"/>
                </a:ext>
              </a:extLst>
            </p:cNvPr>
            <p:cNvSpPr/>
            <p:nvPr/>
          </p:nvSpPr>
          <p:spPr>
            <a:xfrm>
              <a:off x="2871809" y="2252236"/>
              <a:ext cx="1951143" cy="1951139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0" rIns="0" bIns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b="1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45" name="ïṧḷïḓê-Oval 3">
              <a:extLst>
                <a:ext uri="{FF2B5EF4-FFF2-40B4-BE49-F238E27FC236}">
                  <a16:creationId xmlns:a16="http://schemas.microsoft.com/office/drawing/2014/main" id="{AE070377-70CF-40AA-A84A-01964345F02F}"/>
                </a:ext>
              </a:extLst>
            </p:cNvPr>
            <p:cNvSpPr/>
            <p:nvPr/>
          </p:nvSpPr>
          <p:spPr>
            <a:xfrm>
              <a:off x="3242110" y="2622534"/>
              <a:ext cx="1210543" cy="1210542"/>
            </a:xfrm>
            <a:prstGeom prst="ellipse">
              <a:avLst/>
            </a:prstGeom>
            <a:solidFill>
              <a:schemeClr val="accent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b="1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46" name="is1ide-文本框 24">
              <a:extLst>
                <a:ext uri="{FF2B5EF4-FFF2-40B4-BE49-F238E27FC236}">
                  <a16:creationId xmlns:a16="http://schemas.microsoft.com/office/drawing/2014/main" id="{9FB73F9F-EFA3-4583-94A7-87B00D2AF108}"/>
                </a:ext>
              </a:extLst>
            </p:cNvPr>
            <p:cNvSpPr txBox="1"/>
            <p:nvPr/>
          </p:nvSpPr>
          <p:spPr>
            <a:xfrm>
              <a:off x="3253333" y="3087908"/>
              <a:ext cx="1188094" cy="564264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 fontScale="77500" lnSpcReduction="20000"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 sz="1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47" name="组合 3">
            <a:extLst>
              <a:ext uri="{FF2B5EF4-FFF2-40B4-BE49-F238E27FC236}">
                <a16:creationId xmlns:a16="http://schemas.microsoft.com/office/drawing/2014/main" id="{E59D91A8-6C79-4ED0-8E9C-B60811B616B2}"/>
              </a:ext>
            </a:extLst>
          </p:cNvPr>
          <p:cNvGrpSpPr/>
          <p:nvPr/>
        </p:nvGrpSpPr>
        <p:grpSpPr>
          <a:xfrm>
            <a:off x="7410705" y="2124207"/>
            <a:ext cx="3766991" cy="990802"/>
            <a:chOff x="2976152" y="4708118"/>
            <a:chExt cx="3766991" cy="990802"/>
          </a:xfrm>
        </p:grpSpPr>
        <p:sp>
          <p:nvSpPr>
            <p:cNvPr id="48" name="文本框 12">
              <a:extLst>
                <a:ext uri="{FF2B5EF4-FFF2-40B4-BE49-F238E27FC236}">
                  <a16:creationId xmlns:a16="http://schemas.microsoft.com/office/drawing/2014/main" id="{A15E4BF8-71D2-4FAC-9C9A-3438C5C9F385}"/>
                </a:ext>
              </a:extLst>
            </p:cNvPr>
            <p:cNvSpPr txBox="1"/>
            <p:nvPr/>
          </p:nvSpPr>
          <p:spPr>
            <a:xfrm>
              <a:off x="2976152" y="5067978"/>
              <a:ext cx="3766991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endParaRPr lang="en-US" altLang="zh-CN" sz="3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49" name="文本框 13">
              <a:extLst>
                <a:ext uri="{FF2B5EF4-FFF2-40B4-BE49-F238E27FC236}">
                  <a16:creationId xmlns:a16="http://schemas.microsoft.com/office/drawing/2014/main" id="{EB4B23B8-C60F-447F-8597-5BBD18CC773A}"/>
                </a:ext>
              </a:extLst>
            </p:cNvPr>
            <p:cNvSpPr txBox="1"/>
            <p:nvPr/>
          </p:nvSpPr>
          <p:spPr>
            <a:xfrm>
              <a:off x="2976152" y="4708118"/>
              <a:ext cx="2877711" cy="63094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TW" altLang="en-US" sz="3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少年就業服務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787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3433684" y="4810295"/>
            <a:ext cx="550353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TW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少年就業服務</a:t>
            </a:r>
          </a:p>
        </p:txBody>
      </p:sp>
      <p:cxnSp>
        <p:nvCxnSpPr>
          <p:cNvPr id="16" name="直接连接符 15"/>
          <p:cNvCxnSpPr>
            <a:cxnSpLocks/>
          </p:cNvCxnSpPr>
          <p:nvPr/>
        </p:nvCxnSpPr>
        <p:spPr>
          <a:xfrm>
            <a:off x="5451631" y="5527309"/>
            <a:ext cx="303921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>
            <a:cxnSpLocks/>
          </p:cNvCxnSpPr>
          <p:nvPr/>
        </p:nvCxnSpPr>
        <p:spPr>
          <a:xfrm>
            <a:off x="5781752" y="5527309"/>
            <a:ext cx="303921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>
            <a:cxnSpLocks/>
          </p:cNvCxnSpPr>
          <p:nvPr/>
        </p:nvCxnSpPr>
        <p:spPr>
          <a:xfrm>
            <a:off x="6111874" y="5527309"/>
            <a:ext cx="303921" cy="0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>
            <a:cxnSpLocks/>
          </p:cNvCxnSpPr>
          <p:nvPr/>
        </p:nvCxnSpPr>
        <p:spPr>
          <a:xfrm>
            <a:off x="6441995" y="5527309"/>
            <a:ext cx="303921" cy="0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合 22"/>
          <p:cNvGrpSpPr/>
          <p:nvPr/>
        </p:nvGrpSpPr>
        <p:grpSpPr>
          <a:xfrm>
            <a:off x="3433684" y="914293"/>
            <a:ext cx="4940886" cy="3670185"/>
            <a:chOff x="3790519" y="985318"/>
            <a:chExt cx="4117476" cy="305328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90519" y="985318"/>
              <a:ext cx="4117476" cy="3053282"/>
            </a:xfrm>
            <a:prstGeom prst="rect">
              <a:avLst/>
            </a:prstGeom>
          </p:spPr>
        </p:pic>
        <p:sp>
          <p:nvSpPr>
            <p:cNvPr id="21" name="文本框 20"/>
            <p:cNvSpPr txBox="1"/>
            <p:nvPr/>
          </p:nvSpPr>
          <p:spPr>
            <a:xfrm>
              <a:off x="5566827" y="1849671"/>
              <a:ext cx="776402" cy="76813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5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01</a:t>
              </a:r>
              <a:endParaRPr lang="zh-CN" alt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120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9">
            <a:extLst>
              <a:ext uri="{FF2B5EF4-FFF2-40B4-BE49-F238E27FC236}">
                <a16:creationId xmlns:a16="http://schemas.microsoft.com/office/drawing/2014/main" id="{B7A111CC-16AB-42DC-B59C-E06186A6B50D}"/>
              </a:ext>
            </a:extLst>
          </p:cNvPr>
          <p:cNvGrpSpPr/>
          <p:nvPr/>
        </p:nvGrpSpPr>
        <p:grpSpPr>
          <a:xfrm>
            <a:off x="1784239" y="354939"/>
            <a:ext cx="3766991" cy="717686"/>
            <a:chOff x="2976152" y="4708118"/>
            <a:chExt cx="3766991" cy="717686"/>
          </a:xfrm>
        </p:grpSpPr>
        <p:sp>
          <p:nvSpPr>
            <p:cNvPr id="3" name="文本框 40">
              <a:extLst>
                <a:ext uri="{FF2B5EF4-FFF2-40B4-BE49-F238E27FC236}">
                  <a16:creationId xmlns:a16="http://schemas.microsoft.com/office/drawing/2014/main" id="{75961A23-0308-4503-A0BF-C556A4C52A80}"/>
                </a:ext>
              </a:extLst>
            </p:cNvPr>
            <p:cNvSpPr txBox="1"/>
            <p:nvPr/>
          </p:nvSpPr>
          <p:spPr>
            <a:xfrm>
              <a:off x="2976152" y="5171888"/>
              <a:ext cx="376699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endPara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" name="文本框 41">
              <a:extLst>
                <a:ext uri="{FF2B5EF4-FFF2-40B4-BE49-F238E27FC236}">
                  <a16:creationId xmlns:a16="http://schemas.microsoft.com/office/drawing/2014/main" id="{56C398CF-43D6-48D0-9DDA-19C39B4A697A}"/>
                </a:ext>
              </a:extLst>
            </p:cNvPr>
            <p:cNvSpPr txBox="1"/>
            <p:nvPr/>
          </p:nvSpPr>
          <p:spPr>
            <a:xfrm>
              <a:off x="2976152" y="4708118"/>
              <a:ext cx="23391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TW" altLang="en-US" sz="28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少年就業服務</a:t>
              </a:r>
              <a:endPara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pic>
        <p:nvPicPr>
          <p:cNvPr id="5" name="图片 42">
            <a:extLst>
              <a:ext uri="{FF2B5EF4-FFF2-40B4-BE49-F238E27FC236}">
                <a16:creationId xmlns:a16="http://schemas.microsoft.com/office/drawing/2014/main" id="{CA0A6C1F-1D85-443C-B2FB-3C7479F843B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637" y="248270"/>
            <a:ext cx="1255524" cy="931024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65EDD9B2-B8BC-4890-9C50-C55920FED4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04" y="403930"/>
            <a:ext cx="506225" cy="506225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DDF9AD7A-7465-4E65-8CDE-7A7329AEB6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3046" y="248270"/>
            <a:ext cx="3276600" cy="6372225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F98829BE-F546-49C2-A34B-D455BA49B572}"/>
              </a:ext>
            </a:extLst>
          </p:cNvPr>
          <p:cNvSpPr txBox="1"/>
          <p:nvPr/>
        </p:nvSpPr>
        <p:spPr>
          <a:xfrm>
            <a:off x="463349" y="1242171"/>
            <a:ext cx="80364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協助「</a:t>
            </a: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歲以上未滿</a:t>
            </a: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18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歲之未就學未就業少年」運用職業訓練生活津貼、求職交通補助金、臨時工作津貼、職場學習及再適應津貼等相關就業促進措施協助少年適性就業。</a:t>
            </a:r>
          </a:p>
        </p:txBody>
      </p:sp>
      <p:grpSp>
        <p:nvGrpSpPr>
          <p:cNvPr id="12" name="组合 51">
            <a:extLst>
              <a:ext uri="{FF2B5EF4-FFF2-40B4-BE49-F238E27FC236}">
                <a16:creationId xmlns:a16="http://schemas.microsoft.com/office/drawing/2014/main" id="{F9AA2A44-1D61-48F1-9194-992278B3F828}"/>
              </a:ext>
            </a:extLst>
          </p:cNvPr>
          <p:cNvGrpSpPr/>
          <p:nvPr/>
        </p:nvGrpSpPr>
        <p:grpSpPr>
          <a:xfrm>
            <a:off x="185426" y="2731790"/>
            <a:ext cx="1951143" cy="1951139"/>
            <a:chOff x="2871809" y="2252236"/>
            <a:chExt cx="1951143" cy="1951139"/>
          </a:xfrm>
        </p:grpSpPr>
        <p:sp>
          <p:nvSpPr>
            <p:cNvPr id="13" name="ïṧḷïḓê-任意多边形: 形状 2">
              <a:extLst>
                <a:ext uri="{FF2B5EF4-FFF2-40B4-BE49-F238E27FC236}">
                  <a16:creationId xmlns:a16="http://schemas.microsoft.com/office/drawing/2014/main" id="{C36AAD2C-CBA0-4E88-BFA8-6F70340203B6}"/>
                </a:ext>
              </a:extLst>
            </p:cNvPr>
            <p:cNvSpPr/>
            <p:nvPr/>
          </p:nvSpPr>
          <p:spPr>
            <a:xfrm>
              <a:off x="2871809" y="2252236"/>
              <a:ext cx="1951143" cy="1951139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0" rIns="0" bIns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/>
            </a:p>
          </p:txBody>
        </p:sp>
        <p:sp>
          <p:nvSpPr>
            <p:cNvPr id="14" name="ïṧḷïḓê-Oval 3">
              <a:extLst>
                <a:ext uri="{FF2B5EF4-FFF2-40B4-BE49-F238E27FC236}">
                  <a16:creationId xmlns:a16="http://schemas.microsoft.com/office/drawing/2014/main" id="{FB4D55C8-5AA4-4158-97E8-E6A396370B34}"/>
                </a:ext>
              </a:extLst>
            </p:cNvPr>
            <p:cNvSpPr/>
            <p:nvPr/>
          </p:nvSpPr>
          <p:spPr>
            <a:xfrm>
              <a:off x="3242109" y="2622534"/>
              <a:ext cx="1210543" cy="121054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/>
            </a:p>
          </p:txBody>
        </p:sp>
        <p:sp>
          <p:nvSpPr>
            <p:cNvPr id="17" name="is1ide-文本框 24">
              <a:extLst>
                <a:ext uri="{FF2B5EF4-FFF2-40B4-BE49-F238E27FC236}">
                  <a16:creationId xmlns:a16="http://schemas.microsoft.com/office/drawing/2014/main" id="{96CF46F5-147C-4029-A515-95974B3E6D60}"/>
                </a:ext>
              </a:extLst>
            </p:cNvPr>
            <p:cNvSpPr txBox="1"/>
            <p:nvPr/>
          </p:nvSpPr>
          <p:spPr>
            <a:xfrm>
              <a:off x="3242109" y="2909730"/>
              <a:ext cx="1188094" cy="564264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TW" altLang="en-US" sz="20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職業訓練</a:t>
              </a:r>
              <a:endPara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/>
              <a:r>
                <a:rPr lang="zh-TW" altLang="en-US" sz="20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生活津貼</a:t>
              </a:r>
              <a:endParaRPr lang="zh-CN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18" name="组合 53">
            <a:extLst>
              <a:ext uri="{FF2B5EF4-FFF2-40B4-BE49-F238E27FC236}">
                <a16:creationId xmlns:a16="http://schemas.microsoft.com/office/drawing/2014/main" id="{C8E47D10-829D-4FE1-AD4A-5AB0F8FB261B}"/>
              </a:ext>
            </a:extLst>
          </p:cNvPr>
          <p:cNvGrpSpPr/>
          <p:nvPr/>
        </p:nvGrpSpPr>
        <p:grpSpPr>
          <a:xfrm>
            <a:off x="3405694" y="2731790"/>
            <a:ext cx="1951143" cy="1951139"/>
            <a:chOff x="6092077" y="2252236"/>
            <a:chExt cx="1951143" cy="1951139"/>
          </a:xfrm>
        </p:grpSpPr>
        <p:sp>
          <p:nvSpPr>
            <p:cNvPr id="19" name="ïṧḷïḓê-任意多边形: 形状 7">
              <a:extLst>
                <a:ext uri="{FF2B5EF4-FFF2-40B4-BE49-F238E27FC236}">
                  <a16:creationId xmlns:a16="http://schemas.microsoft.com/office/drawing/2014/main" id="{21E6BFDB-F121-4D48-AECD-556F3149B8A0}"/>
                </a:ext>
              </a:extLst>
            </p:cNvPr>
            <p:cNvSpPr/>
            <p:nvPr/>
          </p:nvSpPr>
          <p:spPr>
            <a:xfrm>
              <a:off x="6092077" y="2252236"/>
              <a:ext cx="1951143" cy="1951139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0" rIns="0" bIns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/>
            </a:p>
          </p:txBody>
        </p:sp>
        <p:sp>
          <p:nvSpPr>
            <p:cNvPr id="20" name="ïṧḷïḓê-Oval 7">
              <a:extLst>
                <a:ext uri="{FF2B5EF4-FFF2-40B4-BE49-F238E27FC236}">
                  <a16:creationId xmlns:a16="http://schemas.microsoft.com/office/drawing/2014/main" id="{3716110C-B9EF-413C-80DB-10271E3D0586}"/>
                </a:ext>
              </a:extLst>
            </p:cNvPr>
            <p:cNvSpPr/>
            <p:nvPr/>
          </p:nvSpPr>
          <p:spPr>
            <a:xfrm>
              <a:off x="6462377" y="2622534"/>
              <a:ext cx="1210543" cy="1210542"/>
            </a:xfrm>
            <a:prstGeom prst="ellipse">
              <a:avLst/>
            </a:prstGeom>
            <a:solidFill>
              <a:schemeClr val="accent3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/>
            </a:p>
          </p:txBody>
        </p:sp>
        <p:sp>
          <p:nvSpPr>
            <p:cNvPr id="23" name="is1ide-文本框 59">
              <a:extLst>
                <a:ext uri="{FF2B5EF4-FFF2-40B4-BE49-F238E27FC236}">
                  <a16:creationId xmlns:a16="http://schemas.microsoft.com/office/drawing/2014/main" id="{0F754B12-90FD-4661-815E-CA3FC3B797E4}"/>
                </a:ext>
              </a:extLst>
            </p:cNvPr>
            <p:cNvSpPr txBox="1"/>
            <p:nvPr/>
          </p:nvSpPr>
          <p:spPr>
            <a:xfrm>
              <a:off x="6473601" y="3014892"/>
              <a:ext cx="1188094" cy="564264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24" name="组合 51">
            <a:extLst>
              <a:ext uri="{FF2B5EF4-FFF2-40B4-BE49-F238E27FC236}">
                <a16:creationId xmlns:a16="http://schemas.microsoft.com/office/drawing/2014/main" id="{F0AD05E9-0330-4591-ABD5-481FA9BD6224}"/>
              </a:ext>
            </a:extLst>
          </p:cNvPr>
          <p:cNvGrpSpPr/>
          <p:nvPr/>
        </p:nvGrpSpPr>
        <p:grpSpPr>
          <a:xfrm>
            <a:off x="1950375" y="4551922"/>
            <a:ext cx="1951143" cy="1951139"/>
            <a:chOff x="2871809" y="2252236"/>
            <a:chExt cx="1951143" cy="1951139"/>
          </a:xfrm>
        </p:grpSpPr>
        <p:sp>
          <p:nvSpPr>
            <p:cNvPr id="25" name="ïṧḷïḓê-任意多边形: 形状 2">
              <a:extLst>
                <a:ext uri="{FF2B5EF4-FFF2-40B4-BE49-F238E27FC236}">
                  <a16:creationId xmlns:a16="http://schemas.microsoft.com/office/drawing/2014/main" id="{39AE6840-9942-4C3F-BB38-71D1A9ABDC45}"/>
                </a:ext>
              </a:extLst>
            </p:cNvPr>
            <p:cNvSpPr/>
            <p:nvPr/>
          </p:nvSpPr>
          <p:spPr>
            <a:xfrm>
              <a:off x="2871809" y="2252236"/>
              <a:ext cx="1951143" cy="1951139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0" rIns="0" bIns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6" name="ïṧḷïḓê-Oval 3">
              <a:extLst>
                <a:ext uri="{FF2B5EF4-FFF2-40B4-BE49-F238E27FC236}">
                  <a16:creationId xmlns:a16="http://schemas.microsoft.com/office/drawing/2014/main" id="{0CFC2E5F-C0B3-4018-9410-DBC2BA338A65}"/>
                </a:ext>
              </a:extLst>
            </p:cNvPr>
            <p:cNvSpPr/>
            <p:nvPr/>
          </p:nvSpPr>
          <p:spPr>
            <a:xfrm>
              <a:off x="3242109" y="2622534"/>
              <a:ext cx="1210543" cy="1210542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dirty="0"/>
            </a:p>
          </p:txBody>
        </p:sp>
        <p:sp>
          <p:nvSpPr>
            <p:cNvPr id="29" name="is1ide-文本框 24">
              <a:extLst>
                <a:ext uri="{FF2B5EF4-FFF2-40B4-BE49-F238E27FC236}">
                  <a16:creationId xmlns:a16="http://schemas.microsoft.com/office/drawing/2014/main" id="{4F66CF78-CC0F-4136-AC92-AF71583A6E87}"/>
                </a:ext>
              </a:extLst>
            </p:cNvPr>
            <p:cNvSpPr txBox="1"/>
            <p:nvPr/>
          </p:nvSpPr>
          <p:spPr>
            <a:xfrm>
              <a:off x="3264558" y="2937588"/>
              <a:ext cx="1188094" cy="564264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TW" altLang="en-US" sz="20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求職交通</a:t>
              </a:r>
              <a:endPara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/>
              <a:r>
                <a:rPr lang="zh-TW" altLang="en-US" sz="20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補助金</a:t>
              </a:r>
              <a:endPara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30" name="组合 53">
            <a:extLst>
              <a:ext uri="{FF2B5EF4-FFF2-40B4-BE49-F238E27FC236}">
                <a16:creationId xmlns:a16="http://schemas.microsoft.com/office/drawing/2014/main" id="{E2C90014-7D55-4570-BA36-3A8711205651}"/>
              </a:ext>
            </a:extLst>
          </p:cNvPr>
          <p:cNvGrpSpPr/>
          <p:nvPr/>
        </p:nvGrpSpPr>
        <p:grpSpPr>
          <a:xfrm>
            <a:off x="5120428" y="4543837"/>
            <a:ext cx="1951143" cy="1951139"/>
            <a:chOff x="6092077" y="2252236"/>
            <a:chExt cx="1951143" cy="1951139"/>
          </a:xfrm>
        </p:grpSpPr>
        <p:sp>
          <p:nvSpPr>
            <p:cNvPr id="31" name="ïṧḷïḓê-任意多边形: 形状 7">
              <a:extLst>
                <a:ext uri="{FF2B5EF4-FFF2-40B4-BE49-F238E27FC236}">
                  <a16:creationId xmlns:a16="http://schemas.microsoft.com/office/drawing/2014/main" id="{325FCA50-E8D6-4F92-8BFD-A8F12D4193C6}"/>
                </a:ext>
              </a:extLst>
            </p:cNvPr>
            <p:cNvSpPr/>
            <p:nvPr/>
          </p:nvSpPr>
          <p:spPr>
            <a:xfrm>
              <a:off x="6092077" y="2252236"/>
              <a:ext cx="1951143" cy="1951139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0" rIns="0" bIns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/>
            </a:p>
          </p:txBody>
        </p:sp>
        <p:sp>
          <p:nvSpPr>
            <p:cNvPr id="32" name="ïṧḷïḓê-Oval 7">
              <a:extLst>
                <a:ext uri="{FF2B5EF4-FFF2-40B4-BE49-F238E27FC236}">
                  <a16:creationId xmlns:a16="http://schemas.microsoft.com/office/drawing/2014/main" id="{3C699654-B2D7-46F1-84AC-57829DFC8941}"/>
                </a:ext>
              </a:extLst>
            </p:cNvPr>
            <p:cNvSpPr/>
            <p:nvPr/>
          </p:nvSpPr>
          <p:spPr>
            <a:xfrm>
              <a:off x="6462377" y="2622534"/>
              <a:ext cx="1210543" cy="1210542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/>
            </a:p>
          </p:txBody>
        </p:sp>
        <p:sp>
          <p:nvSpPr>
            <p:cNvPr id="35" name="is1ide-文本框 59">
              <a:extLst>
                <a:ext uri="{FF2B5EF4-FFF2-40B4-BE49-F238E27FC236}">
                  <a16:creationId xmlns:a16="http://schemas.microsoft.com/office/drawing/2014/main" id="{7EC8B1BE-729B-4EC1-B2E7-31ED5BA71017}"/>
                </a:ext>
              </a:extLst>
            </p:cNvPr>
            <p:cNvSpPr txBox="1"/>
            <p:nvPr/>
          </p:nvSpPr>
          <p:spPr>
            <a:xfrm>
              <a:off x="6484826" y="3042096"/>
              <a:ext cx="1188094" cy="564264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TW" altLang="en-US" sz="20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職涯諮商</a:t>
              </a:r>
            </a:p>
            <a:p>
              <a:pPr algn="ctr"/>
              <a:endPara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36" name="组合 53">
            <a:extLst>
              <a:ext uri="{FF2B5EF4-FFF2-40B4-BE49-F238E27FC236}">
                <a16:creationId xmlns:a16="http://schemas.microsoft.com/office/drawing/2014/main" id="{D2F64222-4BB7-4E24-BB2F-E1DA6E29E4C1}"/>
              </a:ext>
            </a:extLst>
          </p:cNvPr>
          <p:cNvGrpSpPr/>
          <p:nvPr/>
        </p:nvGrpSpPr>
        <p:grpSpPr>
          <a:xfrm>
            <a:off x="6275661" y="2654497"/>
            <a:ext cx="1951143" cy="1951139"/>
            <a:chOff x="6092077" y="2252236"/>
            <a:chExt cx="1951143" cy="1951139"/>
          </a:xfrm>
        </p:grpSpPr>
        <p:sp>
          <p:nvSpPr>
            <p:cNvPr id="37" name="ïṧḷïḓê-任意多边形: 形状 7">
              <a:extLst>
                <a:ext uri="{FF2B5EF4-FFF2-40B4-BE49-F238E27FC236}">
                  <a16:creationId xmlns:a16="http://schemas.microsoft.com/office/drawing/2014/main" id="{38B27824-0C50-4BC2-ADA6-19266C6D91CA}"/>
                </a:ext>
              </a:extLst>
            </p:cNvPr>
            <p:cNvSpPr/>
            <p:nvPr/>
          </p:nvSpPr>
          <p:spPr>
            <a:xfrm>
              <a:off x="6092077" y="2252236"/>
              <a:ext cx="1951143" cy="1951139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0" rIns="0" bIns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/>
            </a:p>
          </p:txBody>
        </p:sp>
        <p:sp>
          <p:nvSpPr>
            <p:cNvPr id="38" name="ïṧḷïḓê-Oval 7">
              <a:extLst>
                <a:ext uri="{FF2B5EF4-FFF2-40B4-BE49-F238E27FC236}">
                  <a16:creationId xmlns:a16="http://schemas.microsoft.com/office/drawing/2014/main" id="{75268494-2BB5-4BE6-A87D-5AEFD902F04B}"/>
                </a:ext>
              </a:extLst>
            </p:cNvPr>
            <p:cNvSpPr/>
            <p:nvPr/>
          </p:nvSpPr>
          <p:spPr>
            <a:xfrm>
              <a:off x="6462377" y="2622534"/>
              <a:ext cx="1210543" cy="121054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/>
            </a:p>
          </p:txBody>
        </p:sp>
        <p:sp>
          <p:nvSpPr>
            <p:cNvPr id="41" name="is1ide-文本框 59">
              <a:extLst>
                <a:ext uri="{FF2B5EF4-FFF2-40B4-BE49-F238E27FC236}">
                  <a16:creationId xmlns:a16="http://schemas.microsoft.com/office/drawing/2014/main" id="{9D132A26-1DDC-4D34-85E3-BAEBB72E0673}"/>
                </a:ext>
              </a:extLst>
            </p:cNvPr>
            <p:cNvSpPr txBox="1"/>
            <p:nvPr/>
          </p:nvSpPr>
          <p:spPr>
            <a:xfrm>
              <a:off x="6473601" y="2957137"/>
              <a:ext cx="1188094" cy="564264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TW" altLang="en-US" sz="20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就業促進</a:t>
              </a:r>
              <a:endPara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/>
              <a:r>
                <a:rPr lang="zh-TW" altLang="en-US" sz="2000" b="1">
                  <a:latin typeface="標楷體" panose="03000509000000000000" pitchFamily="65" charset="-120"/>
                  <a:ea typeface="標楷體" panose="03000509000000000000" pitchFamily="65" charset="-120"/>
                </a:rPr>
                <a:t>方案及課程</a:t>
              </a:r>
              <a:endPara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34" name="is1ide-文本框 24">
            <a:extLst>
              <a:ext uri="{FF2B5EF4-FFF2-40B4-BE49-F238E27FC236}">
                <a16:creationId xmlns:a16="http://schemas.microsoft.com/office/drawing/2014/main" id="{57770126-1813-4332-8662-5F51F200210D}"/>
              </a:ext>
            </a:extLst>
          </p:cNvPr>
          <p:cNvSpPr txBox="1"/>
          <p:nvPr/>
        </p:nvSpPr>
        <p:spPr>
          <a:xfrm>
            <a:off x="3798443" y="3367352"/>
            <a:ext cx="1188094" cy="564264"/>
          </a:xfrm>
          <a:prstGeom prst="rect">
            <a:avLst/>
          </a:prstGeom>
          <a:noFill/>
        </p:spPr>
        <p:txBody>
          <a:bodyPr wrap="none" lIns="0" tIns="0" rIns="0" bIns="0" anchor="ctr" anchorCtr="0"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社安網</a:t>
            </a:r>
            <a:endParaRPr lang="en-US" altLang="zh-TW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各網絡連結</a:t>
            </a:r>
            <a:endParaRPr lang="en-US" altLang="zh-TW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1922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3433684" y="4810295"/>
            <a:ext cx="550353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TW" alt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青</a:t>
            </a:r>
            <a:r>
              <a:rPr lang="zh-TW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zh-TW" alt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就</a:t>
            </a:r>
            <a:r>
              <a:rPr lang="zh-TW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業促進方案</a:t>
            </a:r>
          </a:p>
        </p:txBody>
      </p:sp>
      <p:cxnSp>
        <p:nvCxnSpPr>
          <p:cNvPr id="16" name="直接连接符 15"/>
          <p:cNvCxnSpPr>
            <a:cxnSpLocks/>
          </p:cNvCxnSpPr>
          <p:nvPr/>
        </p:nvCxnSpPr>
        <p:spPr>
          <a:xfrm>
            <a:off x="5451631" y="5527309"/>
            <a:ext cx="303921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>
            <a:cxnSpLocks/>
          </p:cNvCxnSpPr>
          <p:nvPr/>
        </p:nvCxnSpPr>
        <p:spPr>
          <a:xfrm>
            <a:off x="5781752" y="5527309"/>
            <a:ext cx="303921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>
            <a:cxnSpLocks/>
          </p:cNvCxnSpPr>
          <p:nvPr/>
        </p:nvCxnSpPr>
        <p:spPr>
          <a:xfrm>
            <a:off x="6111874" y="5527309"/>
            <a:ext cx="303921" cy="0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>
            <a:cxnSpLocks/>
          </p:cNvCxnSpPr>
          <p:nvPr/>
        </p:nvCxnSpPr>
        <p:spPr>
          <a:xfrm>
            <a:off x="6441995" y="5527309"/>
            <a:ext cx="303921" cy="0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合 22"/>
          <p:cNvGrpSpPr/>
          <p:nvPr/>
        </p:nvGrpSpPr>
        <p:grpSpPr>
          <a:xfrm>
            <a:off x="3433684" y="914293"/>
            <a:ext cx="4940886" cy="3670185"/>
            <a:chOff x="3790519" y="985318"/>
            <a:chExt cx="4117476" cy="305328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90519" y="985318"/>
              <a:ext cx="4117476" cy="3053282"/>
            </a:xfrm>
            <a:prstGeom prst="rect">
              <a:avLst/>
            </a:prstGeom>
          </p:spPr>
        </p:pic>
        <p:sp>
          <p:nvSpPr>
            <p:cNvPr id="21" name="文本框 20"/>
            <p:cNvSpPr txBox="1"/>
            <p:nvPr/>
          </p:nvSpPr>
          <p:spPr>
            <a:xfrm>
              <a:off x="5566828" y="1849671"/>
              <a:ext cx="776402" cy="76813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5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02</a:t>
              </a:r>
              <a:endParaRPr lang="zh-CN" alt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124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: 圓角 43">
            <a:extLst>
              <a:ext uri="{FF2B5EF4-FFF2-40B4-BE49-F238E27FC236}">
                <a16:creationId xmlns:a16="http://schemas.microsoft.com/office/drawing/2014/main" id="{D8203C53-40F1-4813-A2BF-4BD4C8E8AD82}"/>
              </a:ext>
            </a:extLst>
          </p:cNvPr>
          <p:cNvSpPr/>
          <p:nvPr/>
        </p:nvSpPr>
        <p:spPr>
          <a:xfrm>
            <a:off x="4674533" y="2961786"/>
            <a:ext cx="6736761" cy="1324743"/>
          </a:xfrm>
          <a:prstGeom prst="roundRect">
            <a:avLst/>
          </a:prstGeom>
          <a:solidFill>
            <a:srgbClr val="F7D9F5"/>
          </a:solidFill>
          <a:ln>
            <a:solidFill>
              <a:srgbClr val="FF99C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1" name="矩形: 圓角 40">
            <a:extLst>
              <a:ext uri="{FF2B5EF4-FFF2-40B4-BE49-F238E27FC236}">
                <a16:creationId xmlns:a16="http://schemas.microsoft.com/office/drawing/2014/main" id="{E1918EB5-6DD3-49FE-859F-868773D6F9B4}"/>
              </a:ext>
            </a:extLst>
          </p:cNvPr>
          <p:cNvSpPr/>
          <p:nvPr/>
        </p:nvSpPr>
        <p:spPr>
          <a:xfrm>
            <a:off x="4662113" y="1931758"/>
            <a:ext cx="6736760" cy="957455"/>
          </a:xfrm>
          <a:prstGeom prst="roundRect">
            <a:avLst/>
          </a:prstGeom>
          <a:solidFill>
            <a:srgbClr val="F7D9F5"/>
          </a:solidFill>
          <a:ln>
            <a:solidFill>
              <a:srgbClr val="FF99C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0" name="矩形: 圓角 39">
            <a:extLst>
              <a:ext uri="{FF2B5EF4-FFF2-40B4-BE49-F238E27FC236}">
                <a16:creationId xmlns:a16="http://schemas.microsoft.com/office/drawing/2014/main" id="{66490ADB-6361-4176-87AA-7A50F4B8DFC4}"/>
              </a:ext>
            </a:extLst>
          </p:cNvPr>
          <p:cNvSpPr/>
          <p:nvPr/>
        </p:nvSpPr>
        <p:spPr>
          <a:xfrm>
            <a:off x="4637414" y="5291837"/>
            <a:ext cx="6773879" cy="1094715"/>
          </a:xfrm>
          <a:prstGeom prst="roundRect">
            <a:avLst/>
          </a:prstGeom>
          <a:solidFill>
            <a:srgbClr val="F7D9F5"/>
          </a:solidFill>
          <a:ln>
            <a:solidFill>
              <a:srgbClr val="FF99C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9" name="矩形: 圓角 38">
            <a:extLst>
              <a:ext uri="{FF2B5EF4-FFF2-40B4-BE49-F238E27FC236}">
                <a16:creationId xmlns:a16="http://schemas.microsoft.com/office/drawing/2014/main" id="{C2A1E325-6C13-4CCA-816C-4B14687E7164}"/>
              </a:ext>
            </a:extLst>
          </p:cNvPr>
          <p:cNvSpPr/>
          <p:nvPr/>
        </p:nvSpPr>
        <p:spPr>
          <a:xfrm>
            <a:off x="4642757" y="4210764"/>
            <a:ext cx="6768536" cy="111657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6135" y="1107403"/>
            <a:ext cx="11537543" cy="562463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ts val="3000"/>
              </a:lnSpc>
              <a:buNone/>
              <a:tabLst>
                <a:tab pos="449263" algn="l"/>
              </a:tabLst>
            </a:pP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  <a:tabLst>
                <a:tab pos="449263" algn="l"/>
              </a:tabLst>
            </a:pP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  <a:tabLst>
                <a:tab pos="449263" algn="l"/>
              </a:tabLst>
            </a:pP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34988" indent="-534988">
              <a:buNone/>
            </a:pP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34988" indent="-534988">
              <a:buNone/>
            </a:pP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9019403" y="5974290"/>
            <a:ext cx="2743200" cy="365125"/>
          </a:xfrm>
        </p:spPr>
        <p:txBody>
          <a:bodyPr/>
          <a:lstStyle/>
          <a:p>
            <a:fld id="{4566F7E0-F33E-4355-A78C-449357929B73}" type="slidenum">
              <a:rPr lang="zh-TW" altLang="en-US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fld>
            <a:endParaRPr lang="zh-TW" altLang="en-US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8D78FDF9-B2D5-4D44-B740-219A4E2864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55" b="65939" l="10549" r="89451">
                        <a14:foregroundMark x1="10549" y1="18667" x2="10549" y2="18667"/>
                        <a14:foregroundMark x1="12025" y1="18061" x2="12025" y2="18061"/>
                        <a14:foregroundMark x1="12447" y1="20000" x2="12447" y2="20000"/>
                        <a14:foregroundMark x1="16667" y1="20242" x2="16667" y2="20242"/>
                        <a14:foregroundMark x1="23418" y1="20485" x2="23418" y2="20485"/>
                        <a14:foregroundMark x1="23840" y1="25212" x2="24262" y2="25939"/>
                        <a14:foregroundMark x1="26160" y1="32727" x2="26160" y2="34182"/>
                        <a14:foregroundMark x1="27637" y1="43879" x2="27637" y2="43879"/>
                        <a14:foregroundMark x1="16245" y1="18667" x2="16245" y2="18667"/>
                        <a14:foregroundMark x1="12447" y1="18303" x2="12447" y2="18303"/>
                        <a14:foregroundMark x1="19620" y1="14303" x2="19620" y2="14303"/>
                        <a14:foregroundMark x1="41350" y1="63030" x2="41350" y2="63030"/>
                        <a14:foregroundMark x1="43249" y1="59394" x2="43249" y2="59394"/>
                        <a14:foregroundMark x1="45992" y1="62424" x2="47890" y2="63515"/>
                        <a14:foregroundMark x1="52321" y1="64848" x2="52321" y2="64848"/>
                        <a14:foregroundMark x1="51688" y1="65939" x2="51688" y2="65939"/>
                        <a14:foregroundMark x1="61181" y1="22424" x2="61181" y2="21091"/>
                        <a14:foregroundMark x1="61814" y1="18667" x2="61814" y2="18667"/>
                        <a14:foregroundMark x1="45570" y1="57212" x2="45570" y2="57212"/>
                        <a14:foregroundMark x1="74895" y1="19394" x2="74895" y2="19394"/>
                        <a14:foregroundMark x1="67932" y1="16121" x2="67932" y2="16121"/>
                        <a14:foregroundMark x1="67932" y1="16121" x2="67932" y2="16121"/>
                        <a14:foregroundMark x1="64979" y1="16727" x2="64979" y2="16727"/>
                        <a14:foregroundMark x1="20464" y1="18303" x2="20464" y2="18303"/>
                        <a14:foregroundMark x1="11603" y1="16121" x2="11603" y2="161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08" t="3185" b="33284"/>
          <a:stretch/>
        </p:blipFill>
        <p:spPr>
          <a:xfrm>
            <a:off x="326135" y="2677766"/>
            <a:ext cx="1360399" cy="1573667"/>
          </a:xfrm>
          <a:prstGeom prst="rect">
            <a:avLst/>
          </a:prstGeom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id="{761B24F1-8D57-4D5C-9A84-AE387AEDF4B2}"/>
              </a:ext>
            </a:extLst>
          </p:cNvPr>
          <p:cNvSpPr txBox="1"/>
          <p:nvPr/>
        </p:nvSpPr>
        <p:spPr>
          <a:xfrm>
            <a:off x="329173" y="4292685"/>
            <a:ext cx="12593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6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應屆畢業青年就業措施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B520A23E-5705-45FF-ACAB-4618D2450820}"/>
              </a:ext>
            </a:extLst>
          </p:cNvPr>
          <p:cNvSpPr txBox="1"/>
          <p:nvPr/>
        </p:nvSpPr>
        <p:spPr>
          <a:xfrm>
            <a:off x="3109667" y="4580060"/>
            <a:ext cx="83893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就業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FAB03CCB-E0F9-45BA-9E0D-9AF25231D673}"/>
              </a:ext>
            </a:extLst>
          </p:cNvPr>
          <p:cNvSpPr txBox="1"/>
          <p:nvPr/>
        </p:nvSpPr>
        <p:spPr>
          <a:xfrm>
            <a:off x="3091428" y="2180316"/>
            <a:ext cx="76576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尋職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B829AE9C-6939-4BDC-AA15-C7B3AC5593C2}"/>
              </a:ext>
            </a:extLst>
          </p:cNvPr>
          <p:cNvSpPr txBox="1"/>
          <p:nvPr/>
        </p:nvSpPr>
        <p:spPr>
          <a:xfrm>
            <a:off x="4758998" y="1986921"/>
            <a:ext cx="6390491" cy="784830"/>
          </a:xfrm>
          <a:prstGeom prst="rect">
            <a:avLst/>
          </a:prstGeom>
          <a:noFill/>
          <a:ln>
            <a:solidFill>
              <a:schemeClr val="accent1">
                <a:alpha val="97000"/>
              </a:schemeClr>
            </a:solidFill>
          </a:ln>
        </p:spPr>
        <p:txBody>
          <a:bodyPr wrap="square" rtlCol="0">
            <a:spAutoFit/>
          </a:bodyPr>
          <a:lstStyle/>
          <a:p>
            <a:pPr lvl="0">
              <a:lnSpc>
                <a:spcPts val="1600"/>
              </a:lnSpc>
            </a:pPr>
            <a:r>
              <a:rPr lang="zh-TW" altLang="en-US" b="1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青年尋職津貼</a:t>
            </a:r>
            <a:endParaRPr lang="en-US" altLang="zh-TW" b="1" dirty="0">
              <a:highlight>
                <a:srgbClr val="FFFF00"/>
              </a:highligh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lnSpc>
                <a:spcPts val="1900"/>
              </a:lnSpc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2,000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+    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萬元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lnSpc>
                <a:spcPts val="19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登錄報名          求職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1-3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個月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07255969-2DFE-4CE7-8E31-70F4CDF98C98}"/>
              </a:ext>
            </a:extLst>
          </p:cNvPr>
          <p:cNvSpPr txBox="1"/>
          <p:nvPr/>
        </p:nvSpPr>
        <p:spPr>
          <a:xfrm>
            <a:off x="4771276" y="5423616"/>
            <a:ext cx="6409069" cy="879343"/>
          </a:xfrm>
          <a:prstGeom prst="rect">
            <a:avLst/>
          </a:prstGeom>
          <a:noFill/>
          <a:ln>
            <a:solidFill>
              <a:schemeClr val="accent1">
                <a:alpha val="97000"/>
              </a:schemeClr>
            </a:solidFill>
          </a:ln>
        </p:spPr>
        <p:txBody>
          <a:bodyPr wrap="square" rtlCol="0">
            <a:spAutoFit/>
          </a:bodyPr>
          <a:lstStyle/>
          <a:p>
            <a:pPr lvl="0">
              <a:lnSpc>
                <a:spcPts val="2000"/>
              </a:lnSpc>
            </a:pPr>
            <a:r>
              <a:rPr lang="zh-TW" altLang="en-US" b="1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青年職得好評計畫</a:t>
            </a:r>
            <a:r>
              <a:rPr lang="en-US" altLang="zh-TW" b="1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至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111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日止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en-US" altLang="zh-TW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                                                 </a:t>
            </a:r>
          </a:p>
          <a:p>
            <a:pPr lvl="0">
              <a:lnSpc>
                <a:spcPts val="21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就業諮詢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次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    穩定就業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個月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2100"/>
              </a:lnSpc>
            </a:pP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110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年補助額度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180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人，截至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16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日已執行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164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人。</a:t>
            </a:r>
            <a:endParaRPr lang="en-US" altLang="zh-TW" sz="1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9766409E-0B6D-4C15-AB96-43B0DAD97BDA}"/>
              </a:ext>
            </a:extLst>
          </p:cNvPr>
          <p:cNvSpPr txBox="1"/>
          <p:nvPr/>
        </p:nvSpPr>
        <p:spPr>
          <a:xfrm>
            <a:off x="4731511" y="3053796"/>
            <a:ext cx="6417978" cy="1066959"/>
          </a:xfrm>
          <a:prstGeom prst="rect">
            <a:avLst/>
          </a:prstGeom>
          <a:noFill/>
          <a:ln>
            <a:solidFill>
              <a:schemeClr val="accent1">
                <a:alpha val="97000"/>
              </a:schemeClr>
            </a:solidFill>
          </a:ln>
        </p:spPr>
        <p:txBody>
          <a:bodyPr wrap="square" rtlCol="0">
            <a:spAutoFit/>
          </a:bodyPr>
          <a:lstStyle/>
          <a:p>
            <a:pPr lvl="0">
              <a:lnSpc>
                <a:spcPts val="2100"/>
              </a:lnSpc>
            </a:pPr>
            <a:r>
              <a:rPr lang="zh-TW" altLang="en-US" b="1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青年就業獎勵計畫</a:t>
            </a:r>
            <a:r>
              <a:rPr lang="en-US" altLang="zh-TW" b="1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(110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日前就業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   </a:t>
            </a:r>
          </a:p>
          <a:p>
            <a:pPr lvl="0">
              <a:lnSpc>
                <a:spcPts val="2100"/>
              </a:lnSpc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萬元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+    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萬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lnSpc>
                <a:spcPts val="18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穩定就業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個月    穩定就業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個月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lnSpc>
                <a:spcPts val="1600"/>
              </a:lnSpc>
            </a:pP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截至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月己協助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4,000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名青年報名。</a:t>
            </a:r>
            <a:endParaRPr lang="en-US" altLang="zh-TW" sz="1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EF14EF96-376F-4EC8-89BA-346637E8C49C}"/>
              </a:ext>
            </a:extLst>
          </p:cNvPr>
          <p:cNvSpPr txBox="1"/>
          <p:nvPr/>
        </p:nvSpPr>
        <p:spPr>
          <a:xfrm>
            <a:off x="4740419" y="4226780"/>
            <a:ext cx="6409069" cy="1100558"/>
          </a:xfrm>
          <a:prstGeom prst="rect">
            <a:avLst/>
          </a:prstGeom>
          <a:noFill/>
          <a:ln>
            <a:solidFill>
              <a:schemeClr val="accent1">
                <a:alpha val="97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zh-TW" altLang="en-US" b="1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就業讚</a:t>
            </a:r>
            <a:r>
              <a:rPr lang="en-US" altLang="zh-TW" b="1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b="1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青年安薪就業讚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110.10.1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銜接中央計畫後執行）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2000"/>
              </a:lnSpc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9,000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元     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萬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2,000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元                    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2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穩定就業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個月     穩定就業滿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個月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2000"/>
              </a:lnSpc>
            </a:pP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截至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月媒合效益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4,522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人。</a:t>
            </a:r>
            <a:endParaRPr lang="en-US" altLang="zh-TW" sz="1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3BF754A2-3EA9-4ADF-A9BE-AC5571085399}"/>
              </a:ext>
            </a:extLst>
          </p:cNvPr>
          <p:cNvCxnSpPr/>
          <p:nvPr/>
        </p:nvCxnSpPr>
        <p:spPr>
          <a:xfrm>
            <a:off x="2668473" y="3595492"/>
            <a:ext cx="2209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>
            <a:extLst>
              <a:ext uri="{FF2B5EF4-FFF2-40B4-BE49-F238E27FC236}">
                <a16:creationId xmlns:a16="http://schemas.microsoft.com/office/drawing/2014/main" id="{DF25713E-D307-4B15-BFDC-6A26C862D2AD}"/>
              </a:ext>
            </a:extLst>
          </p:cNvPr>
          <p:cNvCxnSpPr>
            <a:cxnSpLocks/>
          </p:cNvCxnSpPr>
          <p:nvPr/>
        </p:nvCxnSpPr>
        <p:spPr>
          <a:xfrm>
            <a:off x="2886363" y="2297546"/>
            <a:ext cx="16869" cy="2454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>
            <a:extLst>
              <a:ext uri="{FF2B5EF4-FFF2-40B4-BE49-F238E27FC236}">
                <a16:creationId xmlns:a16="http://schemas.microsoft.com/office/drawing/2014/main" id="{8D1B6502-AA34-4471-9D5B-541D31590D25}"/>
              </a:ext>
            </a:extLst>
          </p:cNvPr>
          <p:cNvCxnSpPr/>
          <p:nvPr/>
        </p:nvCxnSpPr>
        <p:spPr>
          <a:xfrm>
            <a:off x="2886363" y="2324702"/>
            <a:ext cx="2209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>
            <a:extLst>
              <a:ext uri="{FF2B5EF4-FFF2-40B4-BE49-F238E27FC236}">
                <a16:creationId xmlns:a16="http://schemas.microsoft.com/office/drawing/2014/main" id="{A0234842-B7A3-43B2-8CCE-37E43D77909D}"/>
              </a:ext>
            </a:extLst>
          </p:cNvPr>
          <p:cNvCxnSpPr>
            <a:cxnSpLocks/>
          </p:cNvCxnSpPr>
          <p:nvPr/>
        </p:nvCxnSpPr>
        <p:spPr>
          <a:xfrm>
            <a:off x="2894797" y="4752350"/>
            <a:ext cx="2603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E25A8A6C-2860-4D47-B37C-2C6791C806E9}"/>
              </a:ext>
            </a:extLst>
          </p:cNvPr>
          <p:cNvCxnSpPr>
            <a:cxnSpLocks/>
          </p:cNvCxnSpPr>
          <p:nvPr/>
        </p:nvCxnSpPr>
        <p:spPr>
          <a:xfrm>
            <a:off x="4362659" y="2225885"/>
            <a:ext cx="39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705233A4-EC02-4A31-886D-3155A7312A7B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3529136" y="2543628"/>
            <a:ext cx="1" cy="20364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B6AE1EE9-FF9E-4A35-B20E-BF7F6F265178}"/>
              </a:ext>
            </a:extLst>
          </p:cNvPr>
          <p:cNvSpPr txBox="1"/>
          <p:nvPr/>
        </p:nvSpPr>
        <p:spPr>
          <a:xfrm>
            <a:off x="9437683" y="5764779"/>
            <a:ext cx="2157452" cy="315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萬元</a:t>
            </a:r>
            <a:endParaRPr lang="en-US" altLang="zh-TW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7" name="箭號: 向下 26">
            <a:extLst>
              <a:ext uri="{FF2B5EF4-FFF2-40B4-BE49-F238E27FC236}">
                <a16:creationId xmlns:a16="http://schemas.microsoft.com/office/drawing/2014/main" id="{05F9C8E4-6751-49AE-BF28-BE1E0CEDC7C6}"/>
              </a:ext>
            </a:extLst>
          </p:cNvPr>
          <p:cNvSpPr/>
          <p:nvPr/>
        </p:nvSpPr>
        <p:spPr>
          <a:xfrm rot="16200000">
            <a:off x="8889958" y="4681828"/>
            <a:ext cx="258889" cy="327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1A994245-D80C-4ACB-BA78-A721A3418AF0}"/>
              </a:ext>
            </a:extLst>
          </p:cNvPr>
          <p:cNvSpPr txBox="1"/>
          <p:nvPr/>
        </p:nvSpPr>
        <p:spPr>
          <a:xfrm>
            <a:off x="9344504" y="3457787"/>
            <a:ext cx="2157452" cy="315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最高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萬元</a:t>
            </a:r>
            <a:endParaRPr lang="en-US" altLang="zh-TW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9" name="箭號: 向下 28">
            <a:extLst>
              <a:ext uri="{FF2B5EF4-FFF2-40B4-BE49-F238E27FC236}">
                <a16:creationId xmlns:a16="http://schemas.microsoft.com/office/drawing/2014/main" id="{EFE42BCD-6FA0-45D4-8F83-294A6CFECE3E}"/>
              </a:ext>
            </a:extLst>
          </p:cNvPr>
          <p:cNvSpPr/>
          <p:nvPr/>
        </p:nvSpPr>
        <p:spPr>
          <a:xfrm rot="16200000">
            <a:off x="8857863" y="5737775"/>
            <a:ext cx="258889" cy="327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30" name="直線接點 29">
            <a:extLst>
              <a:ext uri="{FF2B5EF4-FFF2-40B4-BE49-F238E27FC236}">
                <a16:creationId xmlns:a16="http://schemas.microsoft.com/office/drawing/2014/main" id="{81E05D5C-7FCD-457F-9805-448BE8960796}"/>
              </a:ext>
            </a:extLst>
          </p:cNvPr>
          <p:cNvCxnSpPr>
            <a:cxnSpLocks/>
          </p:cNvCxnSpPr>
          <p:nvPr/>
        </p:nvCxnSpPr>
        <p:spPr>
          <a:xfrm>
            <a:off x="3688251" y="4716040"/>
            <a:ext cx="11203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接點 30">
            <a:extLst>
              <a:ext uri="{FF2B5EF4-FFF2-40B4-BE49-F238E27FC236}">
                <a16:creationId xmlns:a16="http://schemas.microsoft.com/office/drawing/2014/main" id="{525EA540-9BE8-46B8-8552-739561B014CA}"/>
              </a:ext>
            </a:extLst>
          </p:cNvPr>
          <p:cNvCxnSpPr>
            <a:cxnSpLocks/>
          </p:cNvCxnSpPr>
          <p:nvPr/>
        </p:nvCxnSpPr>
        <p:spPr>
          <a:xfrm>
            <a:off x="4525760" y="3567675"/>
            <a:ext cx="0" cy="21522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F7ECC8B2-AAD3-4AA2-8EA9-9A699667D62D}"/>
              </a:ext>
            </a:extLst>
          </p:cNvPr>
          <p:cNvCxnSpPr/>
          <p:nvPr/>
        </p:nvCxnSpPr>
        <p:spPr>
          <a:xfrm>
            <a:off x="4515301" y="3710602"/>
            <a:ext cx="2209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接點 32">
            <a:extLst>
              <a:ext uri="{FF2B5EF4-FFF2-40B4-BE49-F238E27FC236}">
                <a16:creationId xmlns:a16="http://schemas.microsoft.com/office/drawing/2014/main" id="{A00634B9-F88E-4525-8900-48F0A7D65DDC}"/>
              </a:ext>
            </a:extLst>
          </p:cNvPr>
          <p:cNvCxnSpPr/>
          <p:nvPr/>
        </p:nvCxnSpPr>
        <p:spPr>
          <a:xfrm>
            <a:off x="4577602" y="5639416"/>
            <a:ext cx="2209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AD1136AE-85B0-442A-AF84-16C57EF1E2A2}"/>
              </a:ext>
            </a:extLst>
          </p:cNvPr>
          <p:cNvSpPr txBox="1"/>
          <p:nvPr/>
        </p:nvSpPr>
        <p:spPr>
          <a:xfrm>
            <a:off x="9253842" y="2315169"/>
            <a:ext cx="2157452" cy="315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最高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萬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2,000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endParaRPr lang="en-US" altLang="zh-TW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5" name="箭號: 向下 34">
            <a:extLst>
              <a:ext uri="{FF2B5EF4-FFF2-40B4-BE49-F238E27FC236}">
                <a16:creationId xmlns:a16="http://schemas.microsoft.com/office/drawing/2014/main" id="{B59BEC31-2652-42BF-9206-65CA1DFB76DC}"/>
              </a:ext>
            </a:extLst>
          </p:cNvPr>
          <p:cNvSpPr/>
          <p:nvPr/>
        </p:nvSpPr>
        <p:spPr>
          <a:xfrm rot="16200000">
            <a:off x="8833312" y="2278053"/>
            <a:ext cx="258889" cy="327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6" name="箭號: 向下 35">
            <a:extLst>
              <a:ext uri="{FF2B5EF4-FFF2-40B4-BE49-F238E27FC236}">
                <a16:creationId xmlns:a16="http://schemas.microsoft.com/office/drawing/2014/main" id="{605629DD-0A63-44AB-AB79-25CD8365C6B5}"/>
              </a:ext>
            </a:extLst>
          </p:cNvPr>
          <p:cNvSpPr/>
          <p:nvPr/>
        </p:nvSpPr>
        <p:spPr>
          <a:xfrm rot="16200000">
            <a:off x="8874800" y="3490733"/>
            <a:ext cx="258889" cy="327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D3971354-AF31-4FD8-BA98-248A170D493B}"/>
              </a:ext>
            </a:extLst>
          </p:cNvPr>
          <p:cNvSpPr txBox="1"/>
          <p:nvPr/>
        </p:nvSpPr>
        <p:spPr>
          <a:xfrm>
            <a:off x="1527570" y="3288759"/>
            <a:ext cx="1140903" cy="646331"/>
          </a:xfrm>
          <a:prstGeom prst="rect">
            <a:avLst/>
          </a:prstGeom>
          <a:noFill/>
          <a:ln>
            <a:solidFill>
              <a:schemeClr val="accent1">
                <a:alpha val="97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有頭鹿</a:t>
            </a:r>
            <a:endParaRPr lang="en-US" altLang="zh-TW" b="1" dirty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有獎勵</a:t>
            </a:r>
          </a:p>
        </p:txBody>
      </p: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92240904-72B7-4ECF-8C3F-87CD663DE4C5}"/>
              </a:ext>
            </a:extLst>
          </p:cNvPr>
          <p:cNvSpPr txBox="1"/>
          <p:nvPr/>
        </p:nvSpPr>
        <p:spPr>
          <a:xfrm>
            <a:off x="3838931" y="4580059"/>
            <a:ext cx="1104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本市方案</a:t>
            </a:r>
          </a:p>
        </p:txBody>
      </p:sp>
      <p:sp>
        <p:nvSpPr>
          <p:cNvPr id="43" name="文字方塊 42">
            <a:extLst>
              <a:ext uri="{FF2B5EF4-FFF2-40B4-BE49-F238E27FC236}">
                <a16:creationId xmlns:a16="http://schemas.microsoft.com/office/drawing/2014/main" id="{376DDBFC-3CC6-4152-A04E-AE22FBFE0F58}"/>
              </a:ext>
            </a:extLst>
          </p:cNvPr>
          <p:cNvSpPr txBox="1"/>
          <p:nvPr/>
        </p:nvSpPr>
        <p:spPr>
          <a:xfrm>
            <a:off x="3875599" y="5530462"/>
            <a:ext cx="10313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對接中央</a:t>
            </a:r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000266CA-CB95-46EE-8392-A5D4ADEA1065}"/>
              </a:ext>
            </a:extLst>
          </p:cNvPr>
          <p:cNvSpPr txBox="1"/>
          <p:nvPr/>
        </p:nvSpPr>
        <p:spPr>
          <a:xfrm>
            <a:off x="9344504" y="4633856"/>
            <a:ext cx="2157452" cy="315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最高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萬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1,000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endParaRPr lang="en-US" altLang="zh-TW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37D2DFF6-5631-41C5-AEC3-539D770A2D91}"/>
              </a:ext>
            </a:extLst>
          </p:cNvPr>
          <p:cNvSpPr txBox="1"/>
          <p:nvPr/>
        </p:nvSpPr>
        <p:spPr>
          <a:xfrm>
            <a:off x="3838931" y="3393886"/>
            <a:ext cx="10313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對接中央</a:t>
            </a:r>
          </a:p>
        </p:txBody>
      </p: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E96EE66B-215B-45F1-A833-363958F903D7}"/>
              </a:ext>
            </a:extLst>
          </p:cNvPr>
          <p:cNvSpPr txBox="1"/>
          <p:nvPr/>
        </p:nvSpPr>
        <p:spPr>
          <a:xfrm>
            <a:off x="3819325" y="2184050"/>
            <a:ext cx="10313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對接中央</a:t>
            </a:r>
          </a:p>
        </p:txBody>
      </p:sp>
      <p:cxnSp>
        <p:nvCxnSpPr>
          <p:cNvPr id="48" name="直線接點 47">
            <a:extLst>
              <a:ext uri="{FF2B5EF4-FFF2-40B4-BE49-F238E27FC236}">
                <a16:creationId xmlns:a16="http://schemas.microsoft.com/office/drawing/2014/main" id="{4D65E69B-1153-4078-8501-BE9A5019AADD}"/>
              </a:ext>
            </a:extLst>
          </p:cNvPr>
          <p:cNvCxnSpPr>
            <a:cxnSpLocks/>
          </p:cNvCxnSpPr>
          <p:nvPr/>
        </p:nvCxnSpPr>
        <p:spPr>
          <a:xfrm>
            <a:off x="3655564" y="2326240"/>
            <a:ext cx="2603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E552BE95-496E-466A-9B3B-4D6DE8F17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>
                <a:solidFill>
                  <a:schemeClr val="bg1"/>
                </a:solidFill>
              </a:rPr>
              <a:t>_</a:t>
            </a:r>
            <a:endParaRPr lang="zh-TW" altLang="en-US" dirty="0">
              <a:solidFill>
                <a:schemeClr val="bg1"/>
              </a:solidFill>
            </a:endParaRPr>
          </a:p>
        </p:txBody>
      </p:sp>
      <p:grpSp>
        <p:nvGrpSpPr>
          <p:cNvPr id="49" name="组合 39">
            <a:extLst>
              <a:ext uri="{FF2B5EF4-FFF2-40B4-BE49-F238E27FC236}">
                <a16:creationId xmlns:a16="http://schemas.microsoft.com/office/drawing/2014/main" id="{FD1CAAF0-7B59-49E6-8152-6FEEACB22790}"/>
              </a:ext>
            </a:extLst>
          </p:cNvPr>
          <p:cNvGrpSpPr/>
          <p:nvPr/>
        </p:nvGrpSpPr>
        <p:grpSpPr>
          <a:xfrm>
            <a:off x="1784239" y="353989"/>
            <a:ext cx="4399726" cy="718636"/>
            <a:chOff x="2976152" y="4707168"/>
            <a:chExt cx="4399726" cy="718636"/>
          </a:xfrm>
        </p:grpSpPr>
        <p:sp>
          <p:nvSpPr>
            <p:cNvPr id="50" name="文本框 40">
              <a:extLst>
                <a:ext uri="{FF2B5EF4-FFF2-40B4-BE49-F238E27FC236}">
                  <a16:creationId xmlns:a16="http://schemas.microsoft.com/office/drawing/2014/main" id="{C85467C8-5BAA-41E8-B4D2-01E3BB071941}"/>
                </a:ext>
              </a:extLst>
            </p:cNvPr>
            <p:cNvSpPr txBox="1"/>
            <p:nvPr/>
          </p:nvSpPr>
          <p:spPr>
            <a:xfrm>
              <a:off x="2976152" y="5171888"/>
              <a:ext cx="376699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endPara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1" name="文本框 41">
              <a:extLst>
                <a:ext uri="{FF2B5EF4-FFF2-40B4-BE49-F238E27FC236}">
                  <a16:creationId xmlns:a16="http://schemas.microsoft.com/office/drawing/2014/main" id="{F4787DF4-5087-43BE-95A4-42EF4E47AF09}"/>
                </a:ext>
              </a:extLst>
            </p:cNvPr>
            <p:cNvSpPr txBox="1"/>
            <p:nvPr/>
          </p:nvSpPr>
          <p:spPr>
            <a:xfrm>
              <a:off x="3061877" y="4707168"/>
              <a:ext cx="43140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TW" sz="28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110</a:t>
              </a:r>
              <a:r>
                <a:rPr lang="zh-TW" altLang="en-US" sz="28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年桃園市青年就業措施</a:t>
              </a:r>
              <a:endPara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pic>
        <p:nvPicPr>
          <p:cNvPr id="52" name="图片 42">
            <a:extLst>
              <a:ext uri="{FF2B5EF4-FFF2-40B4-BE49-F238E27FC236}">
                <a16:creationId xmlns:a16="http://schemas.microsoft.com/office/drawing/2014/main" id="{F0B2F968-1AAD-4EE8-B1E2-F838196C210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637" y="248270"/>
            <a:ext cx="1255524" cy="931024"/>
          </a:xfrm>
          <a:prstGeom prst="rect">
            <a:avLst/>
          </a:prstGeom>
        </p:spPr>
      </p:pic>
      <p:pic>
        <p:nvPicPr>
          <p:cNvPr id="53" name="圖片 52">
            <a:extLst>
              <a:ext uri="{FF2B5EF4-FFF2-40B4-BE49-F238E27FC236}">
                <a16:creationId xmlns:a16="http://schemas.microsoft.com/office/drawing/2014/main" id="{965CFC43-38A7-4DAF-9841-70E77F6BE5C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04" y="403930"/>
            <a:ext cx="506225" cy="506225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345CC9CB-ACCB-4EA0-A4A1-D14ECA9CE7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13122" y="5979687"/>
            <a:ext cx="276225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314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F306188-26E2-4173-8BE4-EC2D98C1E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bg1"/>
                </a:solidFill>
              </a:rPr>
              <a:t>_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020C3351-2886-4614-B1D4-946FD8D5698F}"/>
              </a:ext>
            </a:extLst>
          </p:cNvPr>
          <p:cNvSpPr txBox="1">
            <a:spLocks/>
          </p:cNvSpPr>
          <p:nvPr/>
        </p:nvSpPr>
        <p:spPr>
          <a:xfrm>
            <a:off x="244129" y="1147665"/>
            <a:ext cx="11711101" cy="553723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449263" algn="l"/>
              </a:tabLst>
            </a:pP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Font typeface="Arial" panose="020B0604020202020204" pitchFamily="34" charset="0"/>
              <a:buNone/>
              <a:tabLst>
                <a:tab pos="449263" algn="l"/>
              </a:tabLst>
            </a:pP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34988" indent="-534988">
              <a:buFont typeface="Arial" panose="020B0604020202020204" pitchFamily="34" charset="0"/>
              <a:buNone/>
            </a:pP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5D7F039C-5238-4BB5-9E55-EF00C2F57F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55" b="65939" l="10549" r="89451">
                        <a14:foregroundMark x1="10549" y1="18667" x2="10549" y2="18667"/>
                        <a14:foregroundMark x1="12025" y1="18061" x2="12025" y2="18061"/>
                        <a14:foregroundMark x1="12447" y1="20000" x2="12447" y2="20000"/>
                        <a14:foregroundMark x1="16667" y1="20242" x2="16667" y2="20242"/>
                        <a14:foregroundMark x1="23418" y1="20485" x2="23418" y2="20485"/>
                        <a14:foregroundMark x1="23840" y1="25212" x2="24262" y2="25939"/>
                        <a14:foregroundMark x1="26160" y1="32727" x2="26160" y2="34182"/>
                        <a14:foregroundMark x1="27637" y1="43879" x2="27637" y2="43879"/>
                        <a14:foregroundMark x1="16245" y1="18667" x2="16245" y2="18667"/>
                        <a14:foregroundMark x1="12447" y1="18303" x2="12447" y2="18303"/>
                        <a14:foregroundMark x1="19620" y1="14303" x2="19620" y2="14303"/>
                        <a14:foregroundMark x1="41350" y1="63030" x2="41350" y2="63030"/>
                        <a14:foregroundMark x1="43249" y1="59394" x2="43249" y2="59394"/>
                        <a14:foregroundMark x1="45992" y1="62424" x2="47890" y2="63515"/>
                        <a14:foregroundMark x1="52321" y1="64848" x2="52321" y2="64848"/>
                        <a14:foregroundMark x1="51688" y1="65939" x2="51688" y2="65939"/>
                        <a14:foregroundMark x1="61181" y1="22424" x2="61181" y2="21091"/>
                        <a14:foregroundMark x1="61814" y1="18667" x2="61814" y2="18667"/>
                        <a14:foregroundMark x1="45570" y1="57212" x2="45570" y2="57212"/>
                        <a14:foregroundMark x1="74895" y1="19394" x2="74895" y2="19394"/>
                        <a14:foregroundMark x1="67932" y1="16121" x2="67932" y2="16121"/>
                        <a14:foregroundMark x1="67932" y1="16121" x2="67932" y2="16121"/>
                        <a14:foregroundMark x1="64979" y1="16727" x2="64979" y2="16727"/>
                        <a14:foregroundMark x1="20464" y1="18303" x2="20464" y2="18303"/>
                        <a14:foregroundMark x1="11603" y1="16121" x2="11603" y2="161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08" t="3185" b="33284"/>
          <a:stretch/>
        </p:blipFill>
        <p:spPr>
          <a:xfrm>
            <a:off x="313982" y="2907840"/>
            <a:ext cx="1360399" cy="1573667"/>
          </a:xfrm>
          <a:prstGeom prst="rect">
            <a:avLst/>
          </a:prstGeom>
        </p:spPr>
      </p:pic>
      <p:sp>
        <p:nvSpPr>
          <p:cNvPr id="15" name="文字方塊 14">
            <a:extLst>
              <a:ext uri="{FF2B5EF4-FFF2-40B4-BE49-F238E27FC236}">
                <a16:creationId xmlns:a16="http://schemas.microsoft.com/office/drawing/2014/main" id="{A34532D0-BA0F-4D7C-A8A1-0E40314A0933}"/>
              </a:ext>
            </a:extLst>
          </p:cNvPr>
          <p:cNvSpPr txBox="1"/>
          <p:nvPr/>
        </p:nvSpPr>
        <p:spPr>
          <a:xfrm>
            <a:off x="290923" y="4697539"/>
            <a:ext cx="12593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6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應屆畢業青年就業措施</a:t>
            </a:r>
          </a:p>
        </p:txBody>
      </p:sp>
      <p:sp>
        <p:nvSpPr>
          <p:cNvPr id="35" name="矩形: 圓角 34">
            <a:extLst>
              <a:ext uri="{FF2B5EF4-FFF2-40B4-BE49-F238E27FC236}">
                <a16:creationId xmlns:a16="http://schemas.microsoft.com/office/drawing/2014/main" id="{35A474CC-B8DF-4DB5-8124-FFB3073A37C3}"/>
              </a:ext>
            </a:extLst>
          </p:cNvPr>
          <p:cNvSpPr/>
          <p:nvPr/>
        </p:nvSpPr>
        <p:spPr>
          <a:xfrm>
            <a:off x="2692298" y="3985657"/>
            <a:ext cx="9185720" cy="1428678"/>
          </a:xfrm>
          <a:prstGeom prst="roundRect">
            <a:avLst/>
          </a:prstGeom>
          <a:solidFill>
            <a:srgbClr val="F7D9F5"/>
          </a:solidFill>
          <a:ln>
            <a:solidFill>
              <a:srgbClr val="FF99C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6" name="矩形: 圓角 35">
            <a:extLst>
              <a:ext uri="{FF2B5EF4-FFF2-40B4-BE49-F238E27FC236}">
                <a16:creationId xmlns:a16="http://schemas.microsoft.com/office/drawing/2014/main" id="{918DC5A5-B387-4557-BC67-1C6FD91C2C46}"/>
              </a:ext>
            </a:extLst>
          </p:cNvPr>
          <p:cNvSpPr/>
          <p:nvPr/>
        </p:nvSpPr>
        <p:spPr>
          <a:xfrm>
            <a:off x="2675929" y="2129585"/>
            <a:ext cx="9185720" cy="157855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A583238D-2496-44FB-9DF0-9212D7180E27}"/>
              </a:ext>
            </a:extLst>
          </p:cNvPr>
          <p:cNvSpPr txBox="1"/>
          <p:nvPr/>
        </p:nvSpPr>
        <p:spPr>
          <a:xfrm>
            <a:off x="1437087" y="3526313"/>
            <a:ext cx="1110685" cy="646331"/>
          </a:xfrm>
          <a:prstGeom prst="rect">
            <a:avLst/>
          </a:prstGeom>
          <a:noFill/>
          <a:ln>
            <a:solidFill>
              <a:schemeClr val="accent1">
                <a:alpha val="97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參訓考照</a:t>
            </a:r>
            <a:endParaRPr lang="en-US" altLang="zh-TW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有獎助</a:t>
            </a:r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ED8A4787-3A72-4896-B709-9DEEF80F90F0}"/>
              </a:ext>
            </a:extLst>
          </p:cNvPr>
          <p:cNvSpPr txBox="1"/>
          <p:nvPr/>
        </p:nvSpPr>
        <p:spPr>
          <a:xfrm>
            <a:off x="2887739" y="2942065"/>
            <a:ext cx="2812737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證照讚</a:t>
            </a:r>
            <a:r>
              <a:rPr lang="en-US" altLang="zh-TW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160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青年技術士證照獎勵</a:t>
            </a:r>
            <a:endParaRPr lang="zh-TW" altLang="en-US" sz="1600" dirty="0">
              <a:highlight>
                <a:srgbClr val="FFFF00"/>
              </a:highligh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2853B8E0-158F-486D-9355-707A03A26191}"/>
              </a:ext>
            </a:extLst>
          </p:cNvPr>
          <p:cNvSpPr txBox="1"/>
          <p:nvPr/>
        </p:nvSpPr>
        <p:spPr>
          <a:xfrm>
            <a:off x="2951338" y="4156894"/>
            <a:ext cx="2032990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FF00">
                <a:alpha val="9700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產業新尖兵計畫</a:t>
            </a:r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D5F19E54-3BD1-4166-9F36-6B5747DEDDA0}"/>
              </a:ext>
            </a:extLst>
          </p:cNvPr>
          <p:cNvSpPr txBox="1"/>
          <p:nvPr/>
        </p:nvSpPr>
        <p:spPr>
          <a:xfrm>
            <a:off x="5802717" y="2926000"/>
            <a:ext cx="5694625" cy="707886"/>
          </a:xfrm>
          <a:prstGeom prst="rect">
            <a:avLst/>
          </a:prstGeom>
          <a:noFill/>
          <a:ln>
            <a:solidFill>
              <a:schemeClr val="accent1">
                <a:alpha val="97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zh-TW" altLang="en-US" sz="1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青年考照獎助</a:t>
            </a:r>
            <a:endParaRPr lang="en-US" altLang="zh-TW" sz="1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1600"/>
              </a:lnSpc>
            </a:pP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取得甲級技術士證者，發給</a:t>
            </a:r>
            <a:r>
              <a:rPr lang="en-US" altLang="zh-TW" sz="1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 </a:t>
            </a:r>
            <a:r>
              <a:rPr lang="zh-TW" altLang="en-US" sz="1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萬元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；</a:t>
            </a:r>
            <a:endParaRPr lang="en-US" altLang="zh-TW" sz="1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1600"/>
              </a:lnSpc>
            </a:pP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取得乙級技術士證者發給 </a:t>
            </a:r>
            <a:r>
              <a:rPr lang="en-US" altLang="zh-TW" sz="1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8,000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元。</a:t>
            </a:r>
          </a:p>
        </p:txBody>
      </p:sp>
      <p:sp>
        <p:nvSpPr>
          <p:cNvPr id="41" name="文字方塊 40">
            <a:extLst>
              <a:ext uri="{FF2B5EF4-FFF2-40B4-BE49-F238E27FC236}">
                <a16:creationId xmlns:a16="http://schemas.microsoft.com/office/drawing/2014/main" id="{C9A5CB43-AEB2-4D65-A2B6-6EA142A2BF69}"/>
              </a:ext>
            </a:extLst>
          </p:cNvPr>
          <p:cNvSpPr txBox="1"/>
          <p:nvPr/>
        </p:nvSpPr>
        <p:spPr>
          <a:xfrm>
            <a:off x="5802717" y="4800630"/>
            <a:ext cx="5318650" cy="502702"/>
          </a:xfrm>
          <a:prstGeom prst="rect">
            <a:avLst/>
          </a:prstGeom>
          <a:noFill/>
          <a:ln>
            <a:solidFill>
              <a:schemeClr val="accent1">
                <a:alpha val="97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zh-TW" altLang="en-US" sz="1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鼓勵企業僱用青年獎助</a:t>
            </a:r>
            <a:endParaRPr lang="en-US" altLang="zh-TW" sz="1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1600"/>
              </a:lnSpc>
            </a:pP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訓練指導費</a:t>
            </a:r>
            <a:r>
              <a:rPr lang="en-US" altLang="zh-TW" sz="1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1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萬</a:t>
            </a:r>
            <a:r>
              <a:rPr lang="en-US" altLang="zh-TW" sz="1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2,000</a:t>
            </a:r>
            <a:r>
              <a:rPr lang="zh-TW" altLang="en-US" sz="1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en-US" altLang="zh-TW" sz="1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1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，最長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個月。</a:t>
            </a:r>
          </a:p>
        </p:txBody>
      </p:sp>
      <p:cxnSp>
        <p:nvCxnSpPr>
          <p:cNvPr id="42" name="直線接點 41">
            <a:extLst>
              <a:ext uri="{FF2B5EF4-FFF2-40B4-BE49-F238E27FC236}">
                <a16:creationId xmlns:a16="http://schemas.microsoft.com/office/drawing/2014/main" id="{819B71AB-397E-4344-8014-2E1A331CDF22}"/>
              </a:ext>
            </a:extLst>
          </p:cNvPr>
          <p:cNvCxnSpPr>
            <a:cxnSpLocks/>
          </p:cNvCxnSpPr>
          <p:nvPr/>
        </p:nvCxnSpPr>
        <p:spPr>
          <a:xfrm>
            <a:off x="2743205" y="3136153"/>
            <a:ext cx="10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接點 42">
            <a:extLst>
              <a:ext uri="{FF2B5EF4-FFF2-40B4-BE49-F238E27FC236}">
                <a16:creationId xmlns:a16="http://schemas.microsoft.com/office/drawing/2014/main" id="{15E5CBC3-EAD7-4BF9-B3A0-1CCD7267B84A}"/>
              </a:ext>
            </a:extLst>
          </p:cNvPr>
          <p:cNvCxnSpPr>
            <a:cxnSpLocks/>
          </p:cNvCxnSpPr>
          <p:nvPr/>
        </p:nvCxnSpPr>
        <p:spPr>
          <a:xfrm>
            <a:off x="2739374" y="2520181"/>
            <a:ext cx="20362" cy="24697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98F3AA2B-59E0-4A78-82B8-5690E2B77F2F}"/>
              </a:ext>
            </a:extLst>
          </p:cNvPr>
          <p:cNvSpPr txBox="1"/>
          <p:nvPr/>
        </p:nvSpPr>
        <p:spPr>
          <a:xfrm>
            <a:off x="2921388" y="4730509"/>
            <a:ext cx="2124677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青年就業旗艦計畫</a:t>
            </a:r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A577B7BB-535C-44CC-8081-8E93B48D20B6}"/>
              </a:ext>
            </a:extLst>
          </p:cNvPr>
          <p:cNvSpPr txBox="1"/>
          <p:nvPr/>
        </p:nvSpPr>
        <p:spPr>
          <a:xfrm>
            <a:off x="5793033" y="4047571"/>
            <a:ext cx="5697381" cy="658129"/>
          </a:xfrm>
          <a:prstGeom prst="rect">
            <a:avLst/>
          </a:prstGeom>
          <a:noFill/>
          <a:ln>
            <a:solidFill>
              <a:schemeClr val="accent1">
                <a:alpha val="97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zh-TW" altLang="en-US" sz="1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青年參訓補助獎助</a:t>
            </a:r>
            <a:endParaRPr lang="en-US" altLang="zh-TW" sz="1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1400"/>
              </a:lnSpc>
            </a:pP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課程費用最高補助每人</a:t>
            </a:r>
            <a:r>
              <a:rPr lang="en-US" altLang="zh-TW" sz="1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1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萬元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，學習獎助</a:t>
            </a:r>
            <a:r>
              <a:rPr lang="en-US" altLang="zh-TW" sz="1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8,000</a:t>
            </a:r>
            <a:r>
              <a:rPr lang="zh-TW" altLang="en-US" sz="1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en-US" altLang="zh-TW" sz="1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1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，最長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個月，</a:t>
            </a:r>
            <a:endParaRPr lang="en-US" altLang="zh-TW" sz="1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1400"/>
              </a:lnSpc>
            </a:pP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訓後協助就業輔導。自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109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年開設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76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班，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2,280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個訓練容量。</a:t>
            </a:r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3BD13D42-0FCF-453D-8BD6-CAD5D31A63D6}"/>
              </a:ext>
            </a:extLst>
          </p:cNvPr>
          <p:cNvSpPr txBox="1"/>
          <p:nvPr/>
        </p:nvSpPr>
        <p:spPr>
          <a:xfrm>
            <a:off x="2903865" y="2331201"/>
            <a:ext cx="2374814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學習讚</a:t>
            </a:r>
            <a:r>
              <a:rPr lang="en-US" altLang="zh-TW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16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青年自主學習</a:t>
            </a:r>
          </a:p>
        </p:txBody>
      </p: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61E64A71-EE04-44FF-B1C4-C5F63B229899}"/>
              </a:ext>
            </a:extLst>
          </p:cNvPr>
          <p:cNvSpPr txBox="1"/>
          <p:nvPr/>
        </p:nvSpPr>
        <p:spPr>
          <a:xfrm>
            <a:off x="5802717" y="2216414"/>
            <a:ext cx="5687697" cy="707886"/>
          </a:xfrm>
          <a:prstGeom prst="rect">
            <a:avLst/>
          </a:prstGeom>
          <a:noFill/>
          <a:ln>
            <a:solidFill>
              <a:schemeClr val="accent1">
                <a:alpha val="97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zh-TW" altLang="en-US" sz="1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青年參訓補助</a:t>
            </a:r>
            <a:endParaRPr lang="en-US" altLang="zh-TW" sz="1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1600"/>
              </a:lnSpc>
            </a:pP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每人每年最高補助 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5 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學分，每學分以 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3,500 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元為上限，最高補助</a:t>
            </a:r>
            <a:endParaRPr lang="en-US" altLang="zh-TW" sz="1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1600"/>
              </a:lnSpc>
            </a:pPr>
            <a:r>
              <a:rPr lang="en-US" altLang="zh-TW" sz="1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1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萬</a:t>
            </a:r>
            <a:r>
              <a:rPr lang="en-US" altLang="zh-TW" sz="1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7,500</a:t>
            </a:r>
            <a:r>
              <a:rPr lang="zh-TW" altLang="en-US" sz="1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cxnSp>
        <p:nvCxnSpPr>
          <p:cNvPr id="48" name="直線接點 47">
            <a:extLst>
              <a:ext uri="{FF2B5EF4-FFF2-40B4-BE49-F238E27FC236}">
                <a16:creationId xmlns:a16="http://schemas.microsoft.com/office/drawing/2014/main" id="{63072AC7-5588-48CD-A89A-E958AB020F12}"/>
              </a:ext>
            </a:extLst>
          </p:cNvPr>
          <p:cNvCxnSpPr>
            <a:cxnSpLocks/>
          </p:cNvCxnSpPr>
          <p:nvPr/>
        </p:nvCxnSpPr>
        <p:spPr>
          <a:xfrm>
            <a:off x="2749666" y="2532712"/>
            <a:ext cx="10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接點 48">
            <a:extLst>
              <a:ext uri="{FF2B5EF4-FFF2-40B4-BE49-F238E27FC236}">
                <a16:creationId xmlns:a16="http://schemas.microsoft.com/office/drawing/2014/main" id="{A95A0DA3-FB07-4A0C-B5D4-8FDBB527A849}"/>
              </a:ext>
            </a:extLst>
          </p:cNvPr>
          <p:cNvCxnSpPr>
            <a:cxnSpLocks/>
          </p:cNvCxnSpPr>
          <p:nvPr/>
        </p:nvCxnSpPr>
        <p:spPr>
          <a:xfrm>
            <a:off x="2772492" y="4300514"/>
            <a:ext cx="10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接點 49">
            <a:extLst>
              <a:ext uri="{FF2B5EF4-FFF2-40B4-BE49-F238E27FC236}">
                <a16:creationId xmlns:a16="http://schemas.microsoft.com/office/drawing/2014/main" id="{1FEA4648-D5C8-4383-8BE9-9CBD441D1205}"/>
              </a:ext>
            </a:extLst>
          </p:cNvPr>
          <p:cNvCxnSpPr>
            <a:cxnSpLocks/>
          </p:cNvCxnSpPr>
          <p:nvPr/>
        </p:nvCxnSpPr>
        <p:spPr>
          <a:xfrm>
            <a:off x="2782800" y="4965576"/>
            <a:ext cx="10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9D495A8E-5B7A-4BBF-BB1B-E7289BA3DA6E}"/>
              </a:ext>
            </a:extLst>
          </p:cNvPr>
          <p:cNvCxnSpPr>
            <a:cxnSpLocks/>
          </p:cNvCxnSpPr>
          <p:nvPr/>
        </p:nvCxnSpPr>
        <p:spPr>
          <a:xfrm>
            <a:off x="2533594" y="3977338"/>
            <a:ext cx="21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字方塊 51">
            <a:extLst>
              <a:ext uri="{FF2B5EF4-FFF2-40B4-BE49-F238E27FC236}">
                <a16:creationId xmlns:a16="http://schemas.microsoft.com/office/drawing/2014/main" id="{1B6E62D2-5B58-4719-AC48-29141237A904}"/>
              </a:ext>
            </a:extLst>
          </p:cNvPr>
          <p:cNvSpPr txBox="1"/>
          <p:nvPr/>
        </p:nvSpPr>
        <p:spPr>
          <a:xfrm>
            <a:off x="1831894" y="2679368"/>
            <a:ext cx="1104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本市方案</a:t>
            </a:r>
          </a:p>
        </p:txBody>
      </p:sp>
      <p:sp>
        <p:nvSpPr>
          <p:cNvPr id="53" name="文字方塊 52">
            <a:extLst>
              <a:ext uri="{FF2B5EF4-FFF2-40B4-BE49-F238E27FC236}">
                <a16:creationId xmlns:a16="http://schemas.microsoft.com/office/drawing/2014/main" id="{9AD4D167-08BB-44B6-BD17-4B11770B1040}"/>
              </a:ext>
            </a:extLst>
          </p:cNvPr>
          <p:cNvSpPr txBox="1"/>
          <p:nvPr/>
        </p:nvSpPr>
        <p:spPr>
          <a:xfrm>
            <a:off x="1900922" y="4459135"/>
            <a:ext cx="1149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對接中央</a:t>
            </a:r>
          </a:p>
        </p:txBody>
      </p:sp>
      <p:grpSp>
        <p:nvGrpSpPr>
          <p:cNvPr id="27" name="组合 39">
            <a:extLst>
              <a:ext uri="{FF2B5EF4-FFF2-40B4-BE49-F238E27FC236}">
                <a16:creationId xmlns:a16="http://schemas.microsoft.com/office/drawing/2014/main" id="{ACEF8502-251B-4165-A0DB-7649A8A0B965}"/>
              </a:ext>
            </a:extLst>
          </p:cNvPr>
          <p:cNvGrpSpPr/>
          <p:nvPr/>
        </p:nvGrpSpPr>
        <p:grpSpPr>
          <a:xfrm>
            <a:off x="1784239" y="354939"/>
            <a:ext cx="4314001" cy="717686"/>
            <a:chOff x="2976152" y="4708118"/>
            <a:chExt cx="4314001" cy="717686"/>
          </a:xfrm>
        </p:grpSpPr>
        <p:sp>
          <p:nvSpPr>
            <p:cNvPr id="28" name="文本框 40">
              <a:extLst>
                <a:ext uri="{FF2B5EF4-FFF2-40B4-BE49-F238E27FC236}">
                  <a16:creationId xmlns:a16="http://schemas.microsoft.com/office/drawing/2014/main" id="{981D3A32-E4FC-4AF5-9273-54372255B08A}"/>
                </a:ext>
              </a:extLst>
            </p:cNvPr>
            <p:cNvSpPr txBox="1"/>
            <p:nvPr/>
          </p:nvSpPr>
          <p:spPr>
            <a:xfrm>
              <a:off x="2976152" y="5171888"/>
              <a:ext cx="376699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endPara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9" name="文本框 41">
              <a:extLst>
                <a:ext uri="{FF2B5EF4-FFF2-40B4-BE49-F238E27FC236}">
                  <a16:creationId xmlns:a16="http://schemas.microsoft.com/office/drawing/2014/main" id="{F91D3ED9-65C7-454C-95E7-E165DF29A67A}"/>
                </a:ext>
              </a:extLst>
            </p:cNvPr>
            <p:cNvSpPr txBox="1"/>
            <p:nvPr/>
          </p:nvSpPr>
          <p:spPr>
            <a:xfrm>
              <a:off x="2976152" y="4708118"/>
              <a:ext cx="43140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TW" sz="28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110</a:t>
              </a:r>
              <a:r>
                <a:rPr lang="zh-TW" altLang="en-US" sz="28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年桃園市青年就業措施</a:t>
              </a:r>
              <a:endPara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pic>
        <p:nvPicPr>
          <p:cNvPr id="30" name="图片 42">
            <a:extLst>
              <a:ext uri="{FF2B5EF4-FFF2-40B4-BE49-F238E27FC236}">
                <a16:creationId xmlns:a16="http://schemas.microsoft.com/office/drawing/2014/main" id="{42F43AC4-2AF3-420C-B5EF-58A31349DE5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637" y="248270"/>
            <a:ext cx="1255524" cy="931024"/>
          </a:xfrm>
          <a:prstGeom prst="rect">
            <a:avLst/>
          </a:prstGeom>
        </p:spPr>
      </p:pic>
      <p:pic>
        <p:nvPicPr>
          <p:cNvPr id="31" name="圖片 30">
            <a:extLst>
              <a:ext uri="{FF2B5EF4-FFF2-40B4-BE49-F238E27FC236}">
                <a16:creationId xmlns:a16="http://schemas.microsoft.com/office/drawing/2014/main" id="{3B6047BB-29D9-4114-B299-06B97529C2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04" y="403930"/>
            <a:ext cx="506225" cy="50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115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3433684" y="4810295"/>
            <a:ext cx="550353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TW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就業服務資訊</a:t>
            </a:r>
          </a:p>
        </p:txBody>
      </p:sp>
      <p:cxnSp>
        <p:nvCxnSpPr>
          <p:cNvPr id="16" name="直接连接符 15"/>
          <p:cNvCxnSpPr>
            <a:cxnSpLocks/>
          </p:cNvCxnSpPr>
          <p:nvPr/>
        </p:nvCxnSpPr>
        <p:spPr>
          <a:xfrm>
            <a:off x="5451631" y="5527309"/>
            <a:ext cx="303921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>
            <a:cxnSpLocks/>
          </p:cNvCxnSpPr>
          <p:nvPr/>
        </p:nvCxnSpPr>
        <p:spPr>
          <a:xfrm>
            <a:off x="5781752" y="5527309"/>
            <a:ext cx="303921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>
            <a:cxnSpLocks/>
          </p:cNvCxnSpPr>
          <p:nvPr/>
        </p:nvCxnSpPr>
        <p:spPr>
          <a:xfrm>
            <a:off x="6111874" y="5527309"/>
            <a:ext cx="303921" cy="0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>
            <a:cxnSpLocks/>
          </p:cNvCxnSpPr>
          <p:nvPr/>
        </p:nvCxnSpPr>
        <p:spPr>
          <a:xfrm>
            <a:off x="6441995" y="5527309"/>
            <a:ext cx="303921" cy="0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合 22"/>
          <p:cNvGrpSpPr/>
          <p:nvPr/>
        </p:nvGrpSpPr>
        <p:grpSpPr>
          <a:xfrm>
            <a:off x="3433684" y="914293"/>
            <a:ext cx="4940886" cy="3670185"/>
            <a:chOff x="3790519" y="985318"/>
            <a:chExt cx="4117476" cy="305328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90519" y="985318"/>
              <a:ext cx="4117476" cy="3053282"/>
            </a:xfrm>
            <a:prstGeom prst="rect">
              <a:avLst/>
            </a:prstGeom>
          </p:spPr>
        </p:pic>
        <p:sp>
          <p:nvSpPr>
            <p:cNvPr id="21" name="文本框 20"/>
            <p:cNvSpPr txBox="1"/>
            <p:nvPr/>
          </p:nvSpPr>
          <p:spPr>
            <a:xfrm>
              <a:off x="5566827" y="1849671"/>
              <a:ext cx="776402" cy="76813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5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0</a:t>
              </a:r>
              <a:r>
                <a:rPr lang="en-US" altLang="zh-TW" sz="5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3</a:t>
              </a:r>
              <a:endParaRPr lang="zh-CN" alt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96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组合 52"/>
          <p:cNvGrpSpPr/>
          <p:nvPr/>
        </p:nvGrpSpPr>
        <p:grpSpPr>
          <a:xfrm>
            <a:off x="6639504" y="512992"/>
            <a:ext cx="1354015" cy="1354012"/>
            <a:chOff x="4804687" y="2294038"/>
            <a:chExt cx="1354015" cy="1354012"/>
          </a:xfrm>
        </p:grpSpPr>
        <p:sp>
          <p:nvSpPr>
            <p:cNvPr id="5" name="ïṧḷïḓê-任意多边形: 形状 4">
              <a:extLst>
                <a:ext uri="{FF2B5EF4-FFF2-40B4-BE49-F238E27FC236}">
                  <a16:creationId xmlns:a16="http://schemas.microsoft.com/office/drawing/2014/main" id="{86A49E6A-6B1A-47FB-9631-DCE52C050E4F}"/>
                </a:ext>
              </a:extLst>
            </p:cNvPr>
            <p:cNvSpPr/>
            <p:nvPr/>
          </p:nvSpPr>
          <p:spPr>
            <a:xfrm>
              <a:off x="4804687" y="2294038"/>
              <a:ext cx="1354015" cy="1354012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0" rIns="0" bIns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/>
            </a:p>
          </p:txBody>
        </p:sp>
        <p:sp>
          <p:nvSpPr>
            <p:cNvPr id="6" name="ïṧḷïḓê-Oval 5">
              <a:extLst>
                <a:ext uri="{FF2B5EF4-FFF2-40B4-BE49-F238E27FC236}">
                  <a16:creationId xmlns:a16="http://schemas.microsoft.com/office/drawing/2014/main" id="{6908010F-8E5D-45DA-8274-EB48CB6B3B2E}"/>
                </a:ext>
              </a:extLst>
            </p:cNvPr>
            <p:cNvSpPr/>
            <p:nvPr/>
          </p:nvSpPr>
          <p:spPr>
            <a:xfrm>
              <a:off x="5061660" y="2551010"/>
              <a:ext cx="840068" cy="84006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 anchorCtr="1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TW" altLang="en-US" sz="1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</a:rPr>
                <a:t>徵才活動</a:t>
              </a:r>
              <a:endParaRPr lang="zh-CN" altLang="en-U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9800993" y="530245"/>
            <a:ext cx="1354015" cy="1354012"/>
            <a:chOff x="7966176" y="2311291"/>
            <a:chExt cx="1354015" cy="1354012"/>
          </a:xfrm>
        </p:grpSpPr>
        <p:sp>
          <p:nvSpPr>
            <p:cNvPr id="9" name="ïṧḷïḓê-任意多边形: 形状 10">
              <a:extLst>
                <a:ext uri="{FF2B5EF4-FFF2-40B4-BE49-F238E27FC236}">
                  <a16:creationId xmlns:a16="http://schemas.microsoft.com/office/drawing/2014/main" id="{7F6911B1-DDB8-44F4-B77D-5F96FD427A1E}"/>
                </a:ext>
              </a:extLst>
            </p:cNvPr>
            <p:cNvSpPr/>
            <p:nvPr/>
          </p:nvSpPr>
          <p:spPr>
            <a:xfrm>
              <a:off x="7966176" y="2311291"/>
              <a:ext cx="1354015" cy="1354012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none" lIns="0" tIns="0" rIns="0" bIns="0" anchor="ctr" anchorCtr="1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1777956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>
                  <a:solidFill>
                    <a:schemeClr val="tx1"/>
                  </a:solidFill>
                </a:rPr>
                <a:t>关键词</a:t>
              </a:r>
            </a:p>
          </p:txBody>
        </p:sp>
        <p:sp>
          <p:nvSpPr>
            <p:cNvPr id="10" name="ïṧḷïḓê-Oval 9">
              <a:extLst>
                <a:ext uri="{FF2B5EF4-FFF2-40B4-BE49-F238E27FC236}">
                  <a16:creationId xmlns:a16="http://schemas.microsoft.com/office/drawing/2014/main" id="{551677DA-F3B4-49DE-9269-24DF7B72F6B3}"/>
                </a:ext>
              </a:extLst>
            </p:cNvPr>
            <p:cNvSpPr/>
            <p:nvPr/>
          </p:nvSpPr>
          <p:spPr>
            <a:xfrm>
              <a:off x="8223149" y="2568263"/>
              <a:ext cx="840068" cy="84006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 anchorCtr="1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TW" altLang="en-US" sz="1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</a:rPr>
                <a:t>就促課程</a:t>
              </a:r>
              <a:endParaRPr lang="zh-CN" altLang="en-U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11" name="ïṧḷïḓê-Arc 10">
            <a:extLst>
              <a:ext uri="{FF2B5EF4-FFF2-40B4-BE49-F238E27FC236}">
                <a16:creationId xmlns:a16="http://schemas.microsoft.com/office/drawing/2014/main" id="{44E5993D-5D73-4FD4-A349-C8FF2435103B}"/>
              </a:ext>
            </a:extLst>
          </p:cNvPr>
          <p:cNvSpPr/>
          <p:nvPr/>
        </p:nvSpPr>
        <p:spPr>
          <a:xfrm rot="19051047">
            <a:off x="5859844" y="197306"/>
            <a:ext cx="1432729" cy="1432729"/>
          </a:xfrm>
          <a:prstGeom prst="arc">
            <a:avLst/>
          </a:prstGeom>
          <a:ln w="28575">
            <a:solidFill>
              <a:schemeClr val="bg1">
                <a:lumMod val="85000"/>
              </a:schemeClr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/>
          </a:p>
        </p:txBody>
      </p:sp>
      <p:sp>
        <p:nvSpPr>
          <p:cNvPr id="12" name="ïṧḷïḓê-Arc 11">
            <a:extLst>
              <a:ext uri="{FF2B5EF4-FFF2-40B4-BE49-F238E27FC236}">
                <a16:creationId xmlns:a16="http://schemas.microsoft.com/office/drawing/2014/main" id="{DF22B553-B3CA-406B-879A-95E6E5A1215C}"/>
              </a:ext>
            </a:extLst>
          </p:cNvPr>
          <p:cNvSpPr/>
          <p:nvPr/>
        </p:nvSpPr>
        <p:spPr>
          <a:xfrm rot="19051047">
            <a:off x="8963725" y="197305"/>
            <a:ext cx="1432729" cy="1432729"/>
          </a:xfrm>
          <a:prstGeom prst="arc">
            <a:avLst/>
          </a:prstGeom>
          <a:ln w="28575">
            <a:solidFill>
              <a:schemeClr val="bg1">
                <a:lumMod val="85000"/>
              </a:schemeClr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/>
          </a:p>
        </p:txBody>
      </p:sp>
      <p:sp>
        <p:nvSpPr>
          <p:cNvPr id="13" name="is1ide-Arc 12">
            <a:extLst>
              <a:ext uri="{FF2B5EF4-FFF2-40B4-BE49-F238E27FC236}">
                <a16:creationId xmlns:a16="http://schemas.microsoft.com/office/drawing/2014/main" id="{295A8F55-099A-4647-9F32-718FA08CA05D}"/>
              </a:ext>
            </a:extLst>
          </p:cNvPr>
          <p:cNvSpPr/>
          <p:nvPr/>
        </p:nvSpPr>
        <p:spPr>
          <a:xfrm rot="2548953" flipV="1">
            <a:off x="7120565" y="871777"/>
            <a:ext cx="1432729" cy="1432729"/>
          </a:xfrm>
          <a:prstGeom prst="arc">
            <a:avLst/>
          </a:prstGeom>
          <a:ln w="28575">
            <a:solidFill>
              <a:schemeClr val="bg1">
                <a:lumMod val="85000"/>
              </a:schemeClr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/>
          </a:p>
        </p:txBody>
      </p:sp>
      <p:grpSp>
        <p:nvGrpSpPr>
          <p:cNvPr id="52" name="组合 51"/>
          <p:cNvGrpSpPr/>
          <p:nvPr/>
        </p:nvGrpSpPr>
        <p:grpSpPr>
          <a:xfrm>
            <a:off x="4706626" y="471190"/>
            <a:ext cx="1951143" cy="1951139"/>
            <a:chOff x="2871809" y="2252236"/>
            <a:chExt cx="1951143" cy="1951139"/>
          </a:xfrm>
        </p:grpSpPr>
        <p:sp>
          <p:nvSpPr>
            <p:cNvPr id="3" name="ïṧḷïḓê-任意多边形: 形状 2">
              <a:extLst>
                <a:ext uri="{FF2B5EF4-FFF2-40B4-BE49-F238E27FC236}">
                  <a16:creationId xmlns:a16="http://schemas.microsoft.com/office/drawing/2014/main" id="{B7EA278B-2D6F-4202-89AC-28C9D71241FD}"/>
                </a:ext>
              </a:extLst>
            </p:cNvPr>
            <p:cNvSpPr/>
            <p:nvPr/>
          </p:nvSpPr>
          <p:spPr>
            <a:xfrm>
              <a:off x="2871809" y="2252236"/>
              <a:ext cx="1951143" cy="1951139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0" rIns="0" bIns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/>
            </a:p>
          </p:txBody>
        </p:sp>
        <p:sp>
          <p:nvSpPr>
            <p:cNvPr id="4" name="ïṧḷïḓê-Oval 3">
              <a:extLst>
                <a:ext uri="{FF2B5EF4-FFF2-40B4-BE49-F238E27FC236}">
                  <a16:creationId xmlns:a16="http://schemas.microsoft.com/office/drawing/2014/main" id="{36AF8AB7-F6B7-430D-A380-29D73DB8853E}"/>
                </a:ext>
              </a:extLst>
            </p:cNvPr>
            <p:cNvSpPr/>
            <p:nvPr/>
          </p:nvSpPr>
          <p:spPr>
            <a:xfrm>
              <a:off x="3242109" y="2622534"/>
              <a:ext cx="1210543" cy="1210542"/>
            </a:xfrm>
            <a:prstGeom prst="ellipse">
              <a:avLst/>
            </a:prstGeom>
            <a:solidFill>
              <a:schemeClr val="accent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/>
            </a:p>
          </p:txBody>
        </p: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6CE852F9-F5D6-44D0-8BEA-F6FFDE7A09AF}"/>
                </a:ext>
              </a:extLst>
            </p:cNvPr>
            <p:cNvGrpSpPr/>
            <p:nvPr/>
          </p:nvGrpSpPr>
          <p:grpSpPr>
            <a:xfrm>
              <a:off x="3253333" y="2856779"/>
              <a:ext cx="1188094" cy="795393"/>
              <a:chOff x="3265256" y="3396025"/>
              <a:chExt cx="1188094" cy="795393"/>
            </a:xfrm>
          </p:grpSpPr>
          <p:sp>
            <p:nvSpPr>
              <p:cNvPr id="38" name="is1ide-任意多边形: 形状 23">
                <a:extLst>
                  <a:ext uri="{FF2B5EF4-FFF2-40B4-BE49-F238E27FC236}">
                    <a16:creationId xmlns:a16="http://schemas.microsoft.com/office/drawing/2014/main" id="{C6AED1AC-4D16-4490-88C0-1E73F34D20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6258" y="3396025"/>
                <a:ext cx="306090" cy="291915"/>
              </a:xfrm>
              <a:custGeom>
                <a:avLst/>
                <a:gdLst>
                  <a:gd name="connsiteX0" fmla="*/ 315778 w 607639"/>
                  <a:gd name="connsiteY0" fmla="*/ 173080 h 579502"/>
                  <a:gd name="connsiteX1" fmla="*/ 315778 w 607639"/>
                  <a:gd name="connsiteY1" fmla="*/ 266058 h 579502"/>
                  <a:gd name="connsiteX2" fmla="*/ 303493 w 607639"/>
                  <a:gd name="connsiteY2" fmla="*/ 278325 h 579502"/>
                  <a:gd name="connsiteX3" fmla="*/ 210375 w 607639"/>
                  <a:gd name="connsiteY3" fmla="*/ 278325 h 579502"/>
                  <a:gd name="connsiteX4" fmla="*/ 303493 w 607639"/>
                  <a:gd name="connsiteY4" fmla="*/ 359925 h 579502"/>
                  <a:gd name="connsiteX5" fmla="*/ 397500 w 607639"/>
                  <a:gd name="connsiteY5" fmla="*/ 266058 h 579502"/>
                  <a:gd name="connsiteX6" fmla="*/ 315778 w 607639"/>
                  <a:gd name="connsiteY6" fmla="*/ 173080 h 579502"/>
                  <a:gd name="connsiteX7" fmla="*/ 249814 w 607639"/>
                  <a:gd name="connsiteY7" fmla="*/ 160816 h 579502"/>
                  <a:gd name="connsiteX8" fmla="*/ 198110 w 607639"/>
                  <a:gd name="connsiteY8" fmla="*/ 212449 h 579502"/>
                  <a:gd name="connsiteX9" fmla="*/ 249814 w 607639"/>
                  <a:gd name="connsiteY9" fmla="*/ 212449 h 579502"/>
                  <a:gd name="connsiteX10" fmla="*/ 303493 w 607639"/>
                  <a:gd name="connsiteY10" fmla="*/ 147835 h 579502"/>
                  <a:gd name="connsiteX11" fmla="*/ 421981 w 607639"/>
                  <a:gd name="connsiteY11" fmla="*/ 266058 h 579502"/>
                  <a:gd name="connsiteX12" fmla="*/ 303493 w 607639"/>
                  <a:gd name="connsiteY12" fmla="*/ 384370 h 579502"/>
                  <a:gd name="connsiteX13" fmla="*/ 185093 w 607639"/>
                  <a:gd name="connsiteY13" fmla="*/ 266058 h 579502"/>
                  <a:gd name="connsiteX14" fmla="*/ 197289 w 607639"/>
                  <a:gd name="connsiteY14" fmla="*/ 253880 h 579502"/>
                  <a:gd name="connsiteX15" fmla="*/ 291297 w 607639"/>
                  <a:gd name="connsiteY15" fmla="*/ 253880 h 579502"/>
                  <a:gd name="connsiteX16" fmla="*/ 291297 w 607639"/>
                  <a:gd name="connsiteY16" fmla="*/ 160013 h 579502"/>
                  <a:gd name="connsiteX17" fmla="*/ 303493 w 607639"/>
                  <a:gd name="connsiteY17" fmla="*/ 147835 h 579502"/>
                  <a:gd name="connsiteX18" fmla="*/ 262095 w 607639"/>
                  <a:gd name="connsiteY18" fmla="*/ 135133 h 579502"/>
                  <a:gd name="connsiteX19" fmla="*/ 274287 w 607639"/>
                  <a:gd name="connsiteY19" fmla="*/ 147397 h 579502"/>
                  <a:gd name="connsiteX20" fmla="*/ 274287 w 607639"/>
                  <a:gd name="connsiteY20" fmla="*/ 224713 h 579502"/>
                  <a:gd name="connsiteX21" fmla="*/ 262095 w 607639"/>
                  <a:gd name="connsiteY21" fmla="*/ 236888 h 579502"/>
                  <a:gd name="connsiteX22" fmla="*/ 184672 w 607639"/>
                  <a:gd name="connsiteY22" fmla="*/ 236888 h 579502"/>
                  <a:gd name="connsiteX23" fmla="*/ 172391 w 607639"/>
                  <a:gd name="connsiteY23" fmla="*/ 224713 h 579502"/>
                  <a:gd name="connsiteX24" fmla="*/ 262095 w 607639"/>
                  <a:gd name="connsiteY24" fmla="*/ 135133 h 579502"/>
                  <a:gd name="connsiteX25" fmla="*/ 58120 w 607639"/>
                  <a:gd name="connsiteY25" fmla="*/ 108514 h 579502"/>
                  <a:gd name="connsiteX26" fmla="*/ 58120 w 607639"/>
                  <a:gd name="connsiteY26" fmla="*/ 413970 h 579502"/>
                  <a:gd name="connsiteX27" fmla="*/ 549430 w 607639"/>
                  <a:gd name="connsiteY27" fmla="*/ 413970 h 579502"/>
                  <a:gd name="connsiteX28" fmla="*/ 549430 w 607639"/>
                  <a:gd name="connsiteY28" fmla="*/ 108514 h 579502"/>
                  <a:gd name="connsiteX29" fmla="*/ 27236 w 607639"/>
                  <a:gd name="connsiteY29" fmla="*/ 56079 h 579502"/>
                  <a:gd name="connsiteX30" fmla="*/ 27236 w 607639"/>
                  <a:gd name="connsiteY30" fmla="*/ 81319 h 579502"/>
                  <a:gd name="connsiteX31" fmla="*/ 580403 w 607639"/>
                  <a:gd name="connsiteY31" fmla="*/ 81319 h 579502"/>
                  <a:gd name="connsiteX32" fmla="*/ 580403 w 607639"/>
                  <a:gd name="connsiteY32" fmla="*/ 56079 h 579502"/>
                  <a:gd name="connsiteX33" fmla="*/ 303775 w 607639"/>
                  <a:gd name="connsiteY33" fmla="*/ 0 h 579502"/>
                  <a:gd name="connsiteX34" fmla="*/ 317393 w 607639"/>
                  <a:gd name="connsiteY34" fmla="*/ 13597 h 579502"/>
                  <a:gd name="connsiteX35" fmla="*/ 317393 w 607639"/>
                  <a:gd name="connsiteY35" fmla="*/ 28884 h 579502"/>
                  <a:gd name="connsiteX36" fmla="*/ 580403 w 607639"/>
                  <a:gd name="connsiteY36" fmla="*/ 28884 h 579502"/>
                  <a:gd name="connsiteX37" fmla="*/ 607639 w 607639"/>
                  <a:gd name="connsiteY37" fmla="*/ 56079 h 579502"/>
                  <a:gd name="connsiteX38" fmla="*/ 607639 w 607639"/>
                  <a:gd name="connsiteY38" fmla="*/ 81319 h 579502"/>
                  <a:gd name="connsiteX39" fmla="*/ 580403 w 607639"/>
                  <a:gd name="connsiteY39" fmla="*/ 108514 h 579502"/>
                  <a:gd name="connsiteX40" fmla="*/ 576665 w 607639"/>
                  <a:gd name="connsiteY40" fmla="*/ 108514 h 579502"/>
                  <a:gd name="connsiteX41" fmla="*/ 576665 w 607639"/>
                  <a:gd name="connsiteY41" fmla="*/ 413970 h 579502"/>
                  <a:gd name="connsiteX42" fmla="*/ 549430 w 607639"/>
                  <a:gd name="connsiteY42" fmla="*/ 441165 h 579502"/>
                  <a:gd name="connsiteX43" fmla="*/ 317393 w 607639"/>
                  <a:gd name="connsiteY43" fmla="*/ 441165 h 579502"/>
                  <a:gd name="connsiteX44" fmla="*/ 317393 w 607639"/>
                  <a:gd name="connsiteY44" fmla="*/ 481069 h 579502"/>
                  <a:gd name="connsiteX45" fmla="*/ 418236 w 607639"/>
                  <a:gd name="connsiteY45" fmla="*/ 554923 h 579502"/>
                  <a:gd name="connsiteX46" fmla="*/ 421173 w 607639"/>
                  <a:gd name="connsiteY46" fmla="*/ 573942 h 579502"/>
                  <a:gd name="connsiteX47" fmla="*/ 410225 w 607639"/>
                  <a:gd name="connsiteY47" fmla="*/ 579452 h 579502"/>
                  <a:gd name="connsiteX48" fmla="*/ 402215 w 607639"/>
                  <a:gd name="connsiteY48" fmla="*/ 576874 h 579502"/>
                  <a:gd name="connsiteX49" fmla="*/ 317393 w 607639"/>
                  <a:gd name="connsiteY49" fmla="*/ 514752 h 579502"/>
                  <a:gd name="connsiteX50" fmla="*/ 317393 w 607639"/>
                  <a:gd name="connsiteY50" fmla="*/ 565854 h 579502"/>
                  <a:gd name="connsiteX51" fmla="*/ 303775 w 607639"/>
                  <a:gd name="connsiteY51" fmla="*/ 579452 h 579502"/>
                  <a:gd name="connsiteX52" fmla="*/ 290157 w 607639"/>
                  <a:gd name="connsiteY52" fmla="*/ 565854 h 579502"/>
                  <a:gd name="connsiteX53" fmla="*/ 290157 w 607639"/>
                  <a:gd name="connsiteY53" fmla="*/ 514752 h 579502"/>
                  <a:gd name="connsiteX54" fmla="*/ 205424 w 607639"/>
                  <a:gd name="connsiteY54" fmla="*/ 576874 h 579502"/>
                  <a:gd name="connsiteX55" fmla="*/ 186377 w 607639"/>
                  <a:gd name="connsiteY55" fmla="*/ 573942 h 579502"/>
                  <a:gd name="connsiteX56" fmla="*/ 189314 w 607639"/>
                  <a:gd name="connsiteY56" fmla="*/ 554923 h 579502"/>
                  <a:gd name="connsiteX57" fmla="*/ 290157 w 607639"/>
                  <a:gd name="connsiteY57" fmla="*/ 481069 h 579502"/>
                  <a:gd name="connsiteX58" fmla="*/ 290157 w 607639"/>
                  <a:gd name="connsiteY58" fmla="*/ 441165 h 579502"/>
                  <a:gd name="connsiteX59" fmla="*/ 58120 w 607639"/>
                  <a:gd name="connsiteY59" fmla="*/ 441165 h 579502"/>
                  <a:gd name="connsiteX60" fmla="*/ 30885 w 607639"/>
                  <a:gd name="connsiteY60" fmla="*/ 413970 h 579502"/>
                  <a:gd name="connsiteX61" fmla="*/ 30885 w 607639"/>
                  <a:gd name="connsiteY61" fmla="*/ 108514 h 579502"/>
                  <a:gd name="connsiteX62" fmla="*/ 27236 w 607639"/>
                  <a:gd name="connsiteY62" fmla="*/ 108514 h 579502"/>
                  <a:gd name="connsiteX63" fmla="*/ 0 w 607639"/>
                  <a:gd name="connsiteY63" fmla="*/ 81319 h 579502"/>
                  <a:gd name="connsiteX64" fmla="*/ 0 w 607639"/>
                  <a:gd name="connsiteY64" fmla="*/ 56079 h 579502"/>
                  <a:gd name="connsiteX65" fmla="*/ 27236 w 607639"/>
                  <a:gd name="connsiteY65" fmla="*/ 28884 h 579502"/>
                  <a:gd name="connsiteX66" fmla="*/ 290157 w 607639"/>
                  <a:gd name="connsiteY66" fmla="*/ 28884 h 579502"/>
                  <a:gd name="connsiteX67" fmla="*/ 290157 w 607639"/>
                  <a:gd name="connsiteY67" fmla="*/ 13597 h 579502"/>
                  <a:gd name="connsiteX68" fmla="*/ 303775 w 607639"/>
                  <a:gd name="connsiteY68" fmla="*/ 0 h 579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607639" h="579502">
                    <a:moveTo>
                      <a:pt x="315778" y="173080"/>
                    </a:moveTo>
                    <a:lnTo>
                      <a:pt x="315778" y="266058"/>
                    </a:lnTo>
                    <a:cubicBezTo>
                      <a:pt x="315778" y="272814"/>
                      <a:pt x="310258" y="278325"/>
                      <a:pt x="303493" y="278325"/>
                    </a:cubicBezTo>
                    <a:lnTo>
                      <a:pt x="210375" y="278325"/>
                    </a:lnTo>
                    <a:cubicBezTo>
                      <a:pt x="216429" y="324281"/>
                      <a:pt x="255866" y="359925"/>
                      <a:pt x="303493" y="359925"/>
                    </a:cubicBezTo>
                    <a:cubicBezTo>
                      <a:pt x="355303" y="359925"/>
                      <a:pt x="397500" y="317792"/>
                      <a:pt x="397500" y="266058"/>
                    </a:cubicBezTo>
                    <a:cubicBezTo>
                      <a:pt x="397500" y="218502"/>
                      <a:pt x="361802" y="179124"/>
                      <a:pt x="315778" y="173080"/>
                    </a:cubicBezTo>
                    <a:close/>
                    <a:moveTo>
                      <a:pt x="249814" y="160816"/>
                    </a:moveTo>
                    <a:cubicBezTo>
                      <a:pt x="223740" y="165793"/>
                      <a:pt x="203093" y="186410"/>
                      <a:pt x="198110" y="212449"/>
                    </a:cubicBezTo>
                    <a:lnTo>
                      <a:pt x="249814" y="212449"/>
                    </a:lnTo>
                    <a:close/>
                    <a:moveTo>
                      <a:pt x="303493" y="147835"/>
                    </a:moveTo>
                    <a:cubicBezTo>
                      <a:pt x="368835" y="147835"/>
                      <a:pt x="421981" y="200902"/>
                      <a:pt x="421981" y="266058"/>
                    </a:cubicBezTo>
                    <a:cubicBezTo>
                      <a:pt x="421981" y="331303"/>
                      <a:pt x="368835" y="384370"/>
                      <a:pt x="303493" y="384370"/>
                    </a:cubicBezTo>
                    <a:cubicBezTo>
                      <a:pt x="238239" y="384370"/>
                      <a:pt x="185093" y="331303"/>
                      <a:pt x="185093" y="266058"/>
                    </a:cubicBezTo>
                    <a:cubicBezTo>
                      <a:pt x="185093" y="259303"/>
                      <a:pt x="190523" y="253880"/>
                      <a:pt x="197289" y="253880"/>
                    </a:cubicBezTo>
                    <a:lnTo>
                      <a:pt x="291297" y="253880"/>
                    </a:lnTo>
                    <a:lnTo>
                      <a:pt x="291297" y="160013"/>
                    </a:lnTo>
                    <a:cubicBezTo>
                      <a:pt x="291297" y="153257"/>
                      <a:pt x="296727" y="147835"/>
                      <a:pt x="303493" y="147835"/>
                    </a:cubicBezTo>
                    <a:close/>
                    <a:moveTo>
                      <a:pt x="262095" y="135133"/>
                    </a:moveTo>
                    <a:cubicBezTo>
                      <a:pt x="268859" y="135133"/>
                      <a:pt x="274287" y="140643"/>
                      <a:pt x="274287" y="147397"/>
                    </a:cubicBezTo>
                    <a:lnTo>
                      <a:pt x="274287" y="224713"/>
                    </a:lnTo>
                    <a:cubicBezTo>
                      <a:pt x="274287" y="231467"/>
                      <a:pt x="268859" y="236888"/>
                      <a:pt x="262095" y="236888"/>
                    </a:cubicBezTo>
                    <a:lnTo>
                      <a:pt x="184672" y="236888"/>
                    </a:lnTo>
                    <a:cubicBezTo>
                      <a:pt x="177909" y="236888"/>
                      <a:pt x="172391" y="231467"/>
                      <a:pt x="172391" y="224713"/>
                    </a:cubicBezTo>
                    <a:cubicBezTo>
                      <a:pt x="172391" y="175302"/>
                      <a:pt x="212616" y="135133"/>
                      <a:pt x="262095" y="135133"/>
                    </a:cubicBezTo>
                    <a:close/>
                    <a:moveTo>
                      <a:pt x="58120" y="108514"/>
                    </a:moveTo>
                    <a:lnTo>
                      <a:pt x="58120" y="413970"/>
                    </a:lnTo>
                    <a:lnTo>
                      <a:pt x="549430" y="413970"/>
                    </a:lnTo>
                    <a:lnTo>
                      <a:pt x="549430" y="108514"/>
                    </a:lnTo>
                    <a:close/>
                    <a:moveTo>
                      <a:pt x="27236" y="56079"/>
                    </a:moveTo>
                    <a:lnTo>
                      <a:pt x="27236" y="81319"/>
                    </a:lnTo>
                    <a:lnTo>
                      <a:pt x="580403" y="81319"/>
                    </a:lnTo>
                    <a:lnTo>
                      <a:pt x="580403" y="56079"/>
                    </a:lnTo>
                    <a:close/>
                    <a:moveTo>
                      <a:pt x="303775" y="0"/>
                    </a:moveTo>
                    <a:cubicBezTo>
                      <a:pt x="311341" y="0"/>
                      <a:pt x="317393" y="6132"/>
                      <a:pt x="317393" y="13597"/>
                    </a:cubicBezTo>
                    <a:lnTo>
                      <a:pt x="317393" y="28884"/>
                    </a:lnTo>
                    <a:lnTo>
                      <a:pt x="580403" y="28884"/>
                    </a:lnTo>
                    <a:cubicBezTo>
                      <a:pt x="595356" y="28884"/>
                      <a:pt x="607639" y="41148"/>
                      <a:pt x="607639" y="56079"/>
                    </a:cubicBezTo>
                    <a:lnTo>
                      <a:pt x="607639" y="81319"/>
                    </a:lnTo>
                    <a:cubicBezTo>
                      <a:pt x="607639" y="96338"/>
                      <a:pt x="595356" y="108514"/>
                      <a:pt x="580403" y="108514"/>
                    </a:cubicBezTo>
                    <a:lnTo>
                      <a:pt x="576665" y="108514"/>
                    </a:lnTo>
                    <a:lnTo>
                      <a:pt x="576665" y="413970"/>
                    </a:lnTo>
                    <a:cubicBezTo>
                      <a:pt x="576665" y="428990"/>
                      <a:pt x="564472" y="441165"/>
                      <a:pt x="549430" y="441165"/>
                    </a:cubicBezTo>
                    <a:lnTo>
                      <a:pt x="317393" y="441165"/>
                    </a:lnTo>
                    <a:lnTo>
                      <a:pt x="317393" y="481069"/>
                    </a:lnTo>
                    <a:lnTo>
                      <a:pt x="418236" y="554923"/>
                    </a:lnTo>
                    <a:cubicBezTo>
                      <a:pt x="424377" y="559366"/>
                      <a:pt x="425623" y="567898"/>
                      <a:pt x="421173" y="573942"/>
                    </a:cubicBezTo>
                    <a:cubicBezTo>
                      <a:pt x="418503" y="577585"/>
                      <a:pt x="414409" y="579452"/>
                      <a:pt x="410225" y="579452"/>
                    </a:cubicBezTo>
                    <a:cubicBezTo>
                      <a:pt x="407466" y="579452"/>
                      <a:pt x="404618" y="578652"/>
                      <a:pt x="402215" y="576874"/>
                    </a:cubicBezTo>
                    <a:lnTo>
                      <a:pt x="317393" y="514752"/>
                    </a:lnTo>
                    <a:lnTo>
                      <a:pt x="317393" y="565854"/>
                    </a:lnTo>
                    <a:cubicBezTo>
                      <a:pt x="317393" y="573408"/>
                      <a:pt x="311341" y="579452"/>
                      <a:pt x="303775" y="579452"/>
                    </a:cubicBezTo>
                    <a:cubicBezTo>
                      <a:pt x="296299" y="579452"/>
                      <a:pt x="290157" y="573408"/>
                      <a:pt x="290157" y="565854"/>
                    </a:cubicBezTo>
                    <a:lnTo>
                      <a:pt x="290157" y="514752"/>
                    </a:lnTo>
                    <a:lnTo>
                      <a:pt x="205424" y="576874"/>
                    </a:lnTo>
                    <a:cubicBezTo>
                      <a:pt x="199372" y="581318"/>
                      <a:pt x="190827" y="579985"/>
                      <a:pt x="186377" y="573942"/>
                    </a:cubicBezTo>
                    <a:cubicBezTo>
                      <a:pt x="181927" y="567898"/>
                      <a:pt x="183262" y="559366"/>
                      <a:pt x="189314" y="554923"/>
                    </a:cubicBezTo>
                    <a:lnTo>
                      <a:pt x="290157" y="481069"/>
                    </a:lnTo>
                    <a:lnTo>
                      <a:pt x="290157" y="441165"/>
                    </a:lnTo>
                    <a:lnTo>
                      <a:pt x="58120" y="441165"/>
                    </a:lnTo>
                    <a:cubicBezTo>
                      <a:pt x="43167" y="441165"/>
                      <a:pt x="30885" y="428990"/>
                      <a:pt x="30885" y="413970"/>
                    </a:cubicBezTo>
                    <a:lnTo>
                      <a:pt x="30885" y="108514"/>
                    </a:lnTo>
                    <a:lnTo>
                      <a:pt x="27236" y="108514"/>
                    </a:lnTo>
                    <a:cubicBezTo>
                      <a:pt x="12194" y="108514"/>
                      <a:pt x="0" y="96338"/>
                      <a:pt x="0" y="81319"/>
                    </a:cubicBezTo>
                    <a:lnTo>
                      <a:pt x="0" y="56079"/>
                    </a:lnTo>
                    <a:cubicBezTo>
                      <a:pt x="0" y="41148"/>
                      <a:pt x="12194" y="28884"/>
                      <a:pt x="27236" y="28884"/>
                    </a:cubicBezTo>
                    <a:lnTo>
                      <a:pt x="290157" y="28884"/>
                    </a:lnTo>
                    <a:lnTo>
                      <a:pt x="290157" y="13597"/>
                    </a:lnTo>
                    <a:cubicBezTo>
                      <a:pt x="290157" y="6132"/>
                      <a:pt x="296299" y="0"/>
                      <a:pt x="3037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lIns="0" tIns="0" rIns="0" bIns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/>
              </a:p>
            </p:txBody>
          </p:sp>
          <p:sp>
            <p:nvSpPr>
              <p:cNvPr id="39" name="is1ide-文本框 24">
                <a:extLst>
                  <a:ext uri="{FF2B5EF4-FFF2-40B4-BE49-F238E27FC236}">
                    <a16:creationId xmlns:a16="http://schemas.microsoft.com/office/drawing/2014/main" id="{3903990A-2BEE-4F86-98A0-8161923A5560}"/>
                  </a:ext>
                </a:extLst>
              </p:cNvPr>
              <p:cNvSpPr txBox="1"/>
              <p:nvPr/>
            </p:nvSpPr>
            <p:spPr>
              <a:xfrm>
                <a:off x="3265256" y="3627154"/>
                <a:ext cx="1188094" cy="564264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TW" altLang="en-US" b="1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職缺搜尋</a:t>
                </a:r>
                <a:endParaRPr lang="zh-CN" altLang="en-US" b="1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p:grpSp>
      </p:grpSp>
      <p:grpSp>
        <p:nvGrpSpPr>
          <p:cNvPr id="54" name="组合 53"/>
          <p:cNvGrpSpPr/>
          <p:nvPr/>
        </p:nvGrpSpPr>
        <p:grpSpPr>
          <a:xfrm>
            <a:off x="7926894" y="471190"/>
            <a:ext cx="1951143" cy="1951139"/>
            <a:chOff x="6092077" y="2252236"/>
            <a:chExt cx="1951143" cy="1951139"/>
          </a:xfrm>
        </p:grpSpPr>
        <p:sp>
          <p:nvSpPr>
            <p:cNvPr id="7" name="ïṧḷïḓê-任意多边形: 形状 7">
              <a:extLst>
                <a:ext uri="{FF2B5EF4-FFF2-40B4-BE49-F238E27FC236}">
                  <a16:creationId xmlns:a16="http://schemas.microsoft.com/office/drawing/2014/main" id="{4DB22554-44D5-465A-AA70-E88B03498F67}"/>
                </a:ext>
              </a:extLst>
            </p:cNvPr>
            <p:cNvSpPr/>
            <p:nvPr/>
          </p:nvSpPr>
          <p:spPr>
            <a:xfrm>
              <a:off x="6092077" y="2252236"/>
              <a:ext cx="1951143" cy="1951139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0" rIns="0" bIns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/>
            </a:p>
          </p:txBody>
        </p:sp>
        <p:sp>
          <p:nvSpPr>
            <p:cNvPr id="8" name="ïṧḷïḓê-Oval 7">
              <a:extLst>
                <a:ext uri="{FF2B5EF4-FFF2-40B4-BE49-F238E27FC236}">
                  <a16:creationId xmlns:a16="http://schemas.microsoft.com/office/drawing/2014/main" id="{36463783-8109-4AD4-964A-7B6255CE15B6}"/>
                </a:ext>
              </a:extLst>
            </p:cNvPr>
            <p:cNvSpPr/>
            <p:nvPr/>
          </p:nvSpPr>
          <p:spPr>
            <a:xfrm>
              <a:off x="6462377" y="2622534"/>
              <a:ext cx="1210543" cy="1210542"/>
            </a:xfrm>
            <a:prstGeom prst="ellipse">
              <a:avLst/>
            </a:prstGeom>
            <a:solidFill>
              <a:schemeClr val="accent3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/>
            </a:p>
          </p:txBody>
        </p: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67755B44-39AD-4BFC-B9FC-7037C63D70B4}"/>
                </a:ext>
              </a:extLst>
            </p:cNvPr>
            <p:cNvGrpSpPr/>
            <p:nvPr/>
          </p:nvGrpSpPr>
          <p:grpSpPr>
            <a:xfrm>
              <a:off x="6473601" y="2852930"/>
              <a:ext cx="1188094" cy="795471"/>
              <a:chOff x="3265256" y="3395947"/>
              <a:chExt cx="1188094" cy="795471"/>
            </a:xfrm>
          </p:grpSpPr>
          <p:sp>
            <p:nvSpPr>
              <p:cNvPr id="36" name="is1ide-任意多边形: 形状 58">
                <a:extLst>
                  <a:ext uri="{FF2B5EF4-FFF2-40B4-BE49-F238E27FC236}">
                    <a16:creationId xmlns:a16="http://schemas.microsoft.com/office/drawing/2014/main" id="{C3301749-9DD3-46FB-976C-7737718C73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6258" y="3395947"/>
                <a:ext cx="306090" cy="276832"/>
              </a:xfrm>
              <a:custGeom>
                <a:avLst/>
                <a:gdLst>
                  <a:gd name="connsiteX0" fmla="*/ 503202 w 607568"/>
                  <a:gd name="connsiteY0" fmla="*/ 459310 h 549494"/>
                  <a:gd name="connsiteX1" fmla="*/ 548364 w 607568"/>
                  <a:gd name="connsiteY1" fmla="*/ 504402 h 549494"/>
                  <a:gd name="connsiteX2" fmla="*/ 503202 w 607568"/>
                  <a:gd name="connsiteY2" fmla="*/ 549494 h 549494"/>
                  <a:gd name="connsiteX3" fmla="*/ 458040 w 607568"/>
                  <a:gd name="connsiteY3" fmla="*/ 504402 h 549494"/>
                  <a:gd name="connsiteX4" fmla="*/ 503202 w 607568"/>
                  <a:gd name="connsiteY4" fmla="*/ 459310 h 549494"/>
                  <a:gd name="connsiteX5" fmla="*/ 197795 w 607568"/>
                  <a:gd name="connsiteY5" fmla="*/ 459310 h 549494"/>
                  <a:gd name="connsiteX6" fmla="*/ 242957 w 607568"/>
                  <a:gd name="connsiteY6" fmla="*/ 504402 h 549494"/>
                  <a:gd name="connsiteX7" fmla="*/ 197795 w 607568"/>
                  <a:gd name="connsiteY7" fmla="*/ 549494 h 549494"/>
                  <a:gd name="connsiteX8" fmla="*/ 152633 w 607568"/>
                  <a:gd name="connsiteY8" fmla="*/ 504402 h 549494"/>
                  <a:gd name="connsiteX9" fmla="*/ 197795 w 607568"/>
                  <a:gd name="connsiteY9" fmla="*/ 459310 h 549494"/>
                  <a:gd name="connsiteX10" fmla="*/ 143318 w 607568"/>
                  <a:gd name="connsiteY10" fmla="*/ 390791 h 549494"/>
                  <a:gd name="connsiteX11" fmla="*/ 554573 w 607568"/>
                  <a:gd name="connsiteY11" fmla="*/ 390791 h 549494"/>
                  <a:gd name="connsiteX12" fmla="*/ 554573 w 607568"/>
                  <a:gd name="connsiteY12" fmla="*/ 437435 h 549494"/>
                  <a:gd name="connsiteX13" fmla="*/ 143318 w 607568"/>
                  <a:gd name="connsiteY13" fmla="*/ 437435 h 549494"/>
                  <a:gd name="connsiteX14" fmla="*/ 115304 w 607568"/>
                  <a:gd name="connsiteY14" fmla="*/ 313028 h 549494"/>
                  <a:gd name="connsiteX15" fmla="*/ 582659 w 607568"/>
                  <a:gd name="connsiteY15" fmla="*/ 313028 h 549494"/>
                  <a:gd name="connsiteX16" fmla="*/ 582659 w 607568"/>
                  <a:gd name="connsiteY16" fmla="*/ 359672 h 549494"/>
                  <a:gd name="connsiteX17" fmla="*/ 115304 w 607568"/>
                  <a:gd name="connsiteY17" fmla="*/ 359672 h 549494"/>
                  <a:gd name="connsiteX18" fmla="*/ 0 w 607568"/>
                  <a:gd name="connsiteY18" fmla="*/ 169922 h 549494"/>
                  <a:gd name="connsiteX19" fmla="*/ 78962 w 607568"/>
                  <a:gd name="connsiteY19" fmla="*/ 169922 h 549494"/>
                  <a:gd name="connsiteX20" fmla="*/ 108516 w 607568"/>
                  <a:gd name="connsiteY20" fmla="*/ 235254 h 549494"/>
                  <a:gd name="connsiteX21" fmla="*/ 607568 w 607568"/>
                  <a:gd name="connsiteY21" fmla="*/ 235254 h 549494"/>
                  <a:gd name="connsiteX22" fmla="*/ 607568 w 607568"/>
                  <a:gd name="connsiteY22" fmla="*/ 281909 h 549494"/>
                  <a:gd name="connsiteX23" fmla="*/ 78428 w 607568"/>
                  <a:gd name="connsiteY23" fmla="*/ 281909 h 549494"/>
                  <a:gd name="connsiteX24" fmla="*/ 48798 w 607568"/>
                  <a:gd name="connsiteY24" fmla="*/ 216577 h 549494"/>
                  <a:gd name="connsiteX25" fmla="*/ 0 w 607568"/>
                  <a:gd name="connsiteY25" fmla="*/ 216577 h 549494"/>
                  <a:gd name="connsiteX26" fmla="*/ 257720 w 607568"/>
                  <a:gd name="connsiteY26" fmla="*/ 0 h 549494"/>
                  <a:gd name="connsiteX27" fmla="*/ 254207 w 607568"/>
                  <a:gd name="connsiteY27" fmla="*/ 30201 h 549494"/>
                  <a:gd name="connsiteX28" fmla="*/ 407797 w 607568"/>
                  <a:gd name="connsiteY28" fmla="*/ 197372 h 549494"/>
                  <a:gd name="connsiteX29" fmla="*/ 241147 w 607568"/>
                  <a:gd name="connsiteY29" fmla="*/ 144063 h 549494"/>
                  <a:gd name="connsiteX30" fmla="*/ 237633 w 607568"/>
                  <a:gd name="connsiteY30" fmla="*/ 174264 h 549494"/>
                  <a:gd name="connsiteX31" fmla="*/ 115586 w 607568"/>
                  <a:gd name="connsiteY31" fmla="*/ 71993 h 549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607568" h="549494">
                    <a:moveTo>
                      <a:pt x="503202" y="459310"/>
                    </a:moveTo>
                    <a:cubicBezTo>
                      <a:pt x="528144" y="459310"/>
                      <a:pt x="548364" y="479498"/>
                      <a:pt x="548364" y="504402"/>
                    </a:cubicBezTo>
                    <a:cubicBezTo>
                      <a:pt x="548364" y="529306"/>
                      <a:pt x="528144" y="549494"/>
                      <a:pt x="503202" y="549494"/>
                    </a:cubicBezTo>
                    <a:cubicBezTo>
                      <a:pt x="478260" y="549494"/>
                      <a:pt x="458040" y="529306"/>
                      <a:pt x="458040" y="504402"/>
                    </a:cubicBezTo>
                    <a:cubicBezTo>
                      <a:pt x="458040" y="479498"/>
                      <a:pt x="478260" y="459310"/>
                      <a:pt x="503202" y="459310"/>
                    </a:cubicBezTo>
                    <a:close/>
                    <a:moveTo>
                      <a:pt x="197795" y="459310"/>
                    </a:moveTo>
                    <a:cubicBezTo>
                      <a:pt x="222737" y="459310"/>
                      <a:pt x="242957" y="479498"/>
                      <a:pt x="242957" y="504402"/>
                    </a:cubicBezTo>
                    <a:cubicBezTo>
                      <a:pt x="242957" y="529306"/>
                      <a:pt x="222737" y="549494"/>
                      <a:pt x="197795" y="549494"/>
                    </a:cubicBezTo>
                    <a:cubicBezTo>
                      <a:pt x="172853" y="549494"/>
                      <a:pt x="152633" y="529306"/>
                      <a:pt x="152633" y="504402"/>
                    </a:cubicBezTo>
                    <a:cubicBezTo>
                      <a:pt x="152633" y="479498"/>
                      <a:pt x="172853" y="459310"/>
                      <a:pt x="197795" y="459310"/>
                    </a:cubicBezTo>
                    <a:close/>
                    <a:moveTo>
                      <a:pt x="143318" y="390791"/>
                    </a:moveTo>
                    <a:lnTo>
                      <a:pt x="554573" y="390791"/>
                    </a:lnTo>
                    <a:lnTo>
                      <a:pt x="554573" y="437435"/>
                    </a:lnTo>
                    <a:lnTo>
                      <a:pt x="143318" y="437435"/>
                    </a:lnTo>
                    <a:close/>
                    <a:moveTo>
                      <a:pt x="115304" y="313028"/>
                    </a:moveTo>
                    <a:lnTo>
                      <a:pt x="582659" y="313028"/>
                    </a:lnTo>
                    <a:lnTo>
                      <a:pt x="582659" y="359672"/>
                    </a:lnTo>
                    <a:lnTo>
                      <a:pt x="115304" y="359672"/>
                    </a:lnTo>
                    <a:close/>
                    <a:moveTo>
                      <a:pt x="0" y="169922"/>
                    </a:moveTo>
                    <a:lnTo>
                      <a:pt x="78962" y="169922"/>
                    </a:lnTo>
                    <a:lnTo>
                      <a:pt x="108516" y="235254"/>
                    </a:lnTo>
                    <a:lnTo>
                      <a:pt x="607568" y="235254"/>
                    </a:lnTo>
                    <a:lnTo>
                      <a:pt x="607568" y="281909"/>
                    </a:lnTo>
                    <a:lnTo>
                      <a:pt x="78428" y="281909"/>
                    </a:lnTo>
                    <a:lnTo>
                      <a:pt x="48798" y="216577"/>
                    </a:lnTo>
                    <a:lnTo>
                      <a:pt x="0" y="216577"/>
                    </a:lnTo>
                    <a:close/>
                    <a:moveTo>
                      <a:pt x="257720" y="0"/>
                    </a:moveTo>
                    <a:lnTo>
                      <a:pt x="254207" y="30201"/>
                    </a:lnTo>
                    <a:cubicBezTo>
                      <a:pt x="405964" y="47665"/>
                      <a:pt x="407797" y="197372"/>
                      <a:pt x="407797" y="197372"/>
                    </a:cubicBezTo>
                    <a:cubicBezTo>
                      <a:pt x="407797" y="197372"/>
                      <a:pt x="364340" y="158248"/>
                      <a:pt x="241147" y="144063"/>
                    </a:cubicBezTo>
                    <a:lnTo>
                      <a:pt x="237633" y="174264"/>
                    </a:lnTo>
                    <a:lnTo>
                      <a:pt x="115586" y="7199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lIns="0" tIns="0" rIns="0" bIns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/>
              </a:p>
            </p:txBody>
          </p:sp>
          <p:sp>
            <p:nvSpPr>
              <p:cNvPr id="37" name="is1ide-文本框 59">
                <a:extLst>
                  <a:ext uri="{FF2B5EF4-FFF2-40B4-BE49-F238E27FC236}">
                    <a16:creationId xmlns:a16="http://schemas.microsoft.com/office/drawing/2014/main" id="{AF17DF92-52A9-496C-A992-C4286401A2FF}"/>
                  </a:ext>
                </a:extLst>
              </p:cNvPr>
              <p:cNvSpPr txBox="1"/>
              <p:nvPr/>
            </p:nvSpPr>
            <p:spPr>
              <a:xfrm>
                <a:off x="3265256" y="3627154"/>
                <a:ext cx="1188094" cy="564264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TW" altLang="en-US" b="1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職訓課程</a:t>
                </a:r>
                <a:endParaRPr lang="zh-CN" altLang="en-US" b="1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1784239" y="354939"/>
            <a:ext cx="3766991" cy="717686"/>
            <a:chOff x="2976152" y="4708118"/>
            <a:chExt cx="3766991" cy="717686"/>
          </a:xfrm>
        </p:grpSpPr>
        <p:sp>
          <p:nvSpPr>
            <p:cNvPr id="46" name="文本框 45"/>
            <p:cNvSpPr txBox="1"/>
            <p:nvPr/>
          </p:nvSpPr>
          <p:spPr>
            <a:xfrm>
              <a:off x="2976152" y="5171888"/>
              <a:ext cx="376699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endPara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2976152" y="4708118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TW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職缺地圖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48" name="图片 4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637" y="248270"/>
            <a:ext cx="1255524" cy="931024"/>
          </a:xfrm>
          <a:prstGeom prst="rect">
            <a:avLst/>
          </a:prstGeom>
        </p:spPr>
      </p:pic>
      <p:grpSp>
        <p:nvGrpSpPr>
          <p:cNvPr id="49" name="组合 48"/>
          <p:cNvGrpSpPr/>
          <p:nvPr/>
        </p:nvGrpSpPr>
        <p:grpSpPr>
          <a:xfrm>
            <a:off x="1109433" y="4560973"/>
            <a:ext cx="9973133" cy="644071"/>
            <a:chOff x="874712" y="1114425"/>
            <a:chExt cx="9973133" cy="644071"/>
          </a:xfrm>
        </p:grpSpPr>
        <p:sp>
          <p:nvSpPr>
            <p:cNvPr id="50" name="矩形 49"/>
            <p:cNvSpPr/>
            <p:nvPr/>
          </p:nvSpPr>
          <p:spPr>
            <a:xfrm>
              <a:off x="874712" y="1464889"/>
              <a:ext cx="9973133" cy="29360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874713" y="1114425"/>
              <a:ext cx="2084387" cy="3942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endParaRPr lang="zh-CN" altLang="en-US" b="1" dirty="0"/>
            </a:p>
          </p:txBody>
        </p:sp>
      </p:grpSp>
      <p:pic>
        <p:nvPicPr>
          <p:cNvPr id="16" name="圖片 15">
            <a:extLst>
              <a:ext uri="{FF2B5EF4-FFF2-40B4-BE49-F238E27FC236}">
                <a16:creationId xmlns:a16="http://schemas.microsoft.com/office/drawing/2014/main" id="{DD4A43B3-4A17-4BDD-B3B7-AD99F7BB90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527165"/>
            <a:ext cx="12192000" cy="4351406"/>
          </a:xfrm>
          <a:prstGeom prst="rect">
            <a:avLst/>
          </a:prstGeom>
        </p:spPr>
      </p:pic>
      <p:pic>
        <p:nvPicPr>
          <p:cNvPr id="32" name="圖片 31">
            <a:extLst>
              <a:ext uri="{FF2B5EF4-FFF2-40B4-BE49-F238E27FC236}">
                <a16:creationId xmlns:a16="http://schemas.microsoft.com/office/drawing/2014/main" id="{2EEC48F7-39DC-4050-9284-D3AD57F153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04" y="403930"/>
            <a:ext cx="506225" cy="506225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2229B138-5B38-4588-862F-8E1B245D8C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9293" y="1071884"/>
            <a:ext cx="1372601" cy="1340431"/>
          </a:xfrm>
          <a:prstGeom prst="rect">
            <a:avLst/>
          </a:prstGeom>
        </p:spPr>
      </p:pic>
      <p:pic>
        <p:nvPicPr>
          <p:cNvPr id="40" name="Picture 2">
            <a:extLst>
              <a:ext uri="{FF2B5EF4-FFF2-40B4-BE49-F238E27FC236}">
                <a16:creationId xmlns:a16="http://schemas.microsoft.com/office/drawing/2014/main" id="{6180822D-1E16-4FBD-84B3-A285D39DB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03" y="1432110"/>
            <a:ext cx="814689" cy="81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矩形 33">
            <a:extLst>
              <a:ext uri="{FF2B5EF4-FFF2-40B4-BE49-F238E27FC236}">
                <a16:creationId xmlns:a16="http://schemas.microsoft.com/office/drawing/2014/main" id="{9433407A-D58A-4A95-B943-B91A5DDE03C3}"/>
              </a:ext>
            </a:extLst>
          </p:cNvPr>
          <p:cNvSpPr/>
          <p:nvPr/>
        </p:nvSpPr>
        <p:spPr>
          <a:xfrm>
            <a:off x="2435916" y="1008886"/>
            <a:ext cx="1582362" cy="1447800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499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301095da-0b40-4dbb-bbb0-2190351696ea"/>
</p:tagLst>
</file>

<file path=ppt/theme/theme1.xml><?xml version="1.0" encoding="utf-8"?>
<a:theme xmlns:a="http://schemas.openxmlformats.org/drawingml/2006/main" name="HOMEPPT，www.homeppt.com">
  <a:themeElements>
    <a:clrScheme name="自定义 10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D4857"/>
      </a:accent1>
      <a:accent2>
        <a:srgbClr val="1FBDC8"/>
      </a:accent2>
      <a:accent3>
        <a:srgbClr val="F68C2D"/>
      </a:accent3>
      <a:accent4>
        <a:srgbClr val="0F5E8C"/>
      </a:accent4>
      <a:accent5>
        <a:srgbClr val="ED4857"/>
      </a:accent5>
      <a:accent6>
        <a:srgbClr val="1FBDC8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2878</TotalTime>
  <Words>542</Words>
  <Application>Microsoft Office PowerPoint</Application>
  <PresentationFormat>寬螢幕</PresentationFormat>
  <Paragraphs>105</Paragraphs>
  <Slides>10</Slides>
  <Notes>9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20" baseType="lpstr">
      <vt:lpstr>等线</vt:lpstr>
      <vt:lpstr>微软雅黑</vt:lpstr>
      <vt:lpstr>宋体</vt:lpstr>
      <vt:lpstr>新細明體</vt:lpstr>
      <vt:lpstr>標楷體</vt:lpstr>
      <vt:lpstr>Arial</vt:lpstr>
      <vt:lpstr>Arial</vt:lpstr>
      <vt:lpstr>Calibri</vt:lpstr>
      <vt:lpstr>Century Gothic</vt:lpstr>
      <vt:lpstr>HOMEPPT，www.homeppt.com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彩色气泡</dc:title>
  <dc:creator>user</dc:creator>
  <cp:keywords>user</cp:keywords>
  <dc:description>www.1ppt.com</dc:description>
  <cp:lastModifiedBy>Windows 使用者</cp:lastModifiedBy>
  <cp:revision>223</cp:revision>
  <cp:lastPrinted>2021-08-24T01:52:41Z</cp:lastPrinted>
  <dcterms:created xsi:type="dcterms:W3CDTF">2017-08-04T06:04:02Z</dcterms:created>
  <dcterms:modified xsi:type="dcterms:W3CDTF">2021-10-06T08:27:14Z</dcterms:modified>
</cp:coreProperties>
</file>